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695" r:id="rId2"/>
    <p:sldId id="718" r:id="rId3"/>
    <p:sldId id="808" r:id="rId4"/>
    <p:sldId id="816" r:id="rId5"/>
    <p:sldId id="817" r:id="rId6"/>
    <p:sldId id="809" r:id="rId7"/>
    <p:sldId id="818" r:id="rId8"/>
    <p:sldId id="762" r:id="rId9"/>
    <p:sldId id="763" r:id="rId10"/>
    <p:sldId id="764" r:id="rId11"/>
    <p:sldId id="807" r:id="rId12"/>
    <p:sldId id="766" r:id="rId13"/>
    <p:sldId id="792" r:id="rId14"/>
    <p:sldId id="806" r:id="rId15"/>
    <p:sldId id="804" r:id="rId16"/>
    <p:sldId id="788" r:id="rId17"/>
    <p:sldId id="789" r:id="rId18"/>
    <p:sldId id="791" r:id="rId19"/>
    <p:sldId id="790" r:id="rId20"/>
    <p:sldId id="773" r:id="rId21"/>
    <p:sldId id="796" r:id="rId22"/>
    <p:sldId id="794" r:id="rId23"/>
    <p:sldId id="774" r:id="rId24"/>
    <p:sldId id="775" r:id="rId25"/>
    <p:sldId id="776" r:id="rId26"/>
    <p:sldId id="777" r:id="rId27"/>
    <p:sldId id="795" r:id="rId28"/>
    <p:sldId id="778" r:id="rId29"/>
    <p:sldId id="779" r:id="rId30"/>
    <p:sldId id="813" r:id="rId31"/>
    <p:sldId id="810" r:id="rId32"/>
    <p:sldId id="787" r:id="rId33"/>
    <p:sldId id="798" r:id="rId34"/>
    <p:sldId id="799" r:id="rId35"/>
    <p:sldId id="800" r:id="rId36"/>
    <p:sldId id="801" r:id="rId37"/>
    <p:sldId id="811" r:id="rId38"/>
    <p:sldId id="812" r:id="rId39"/>
    <p:sldId id="780" r:id="rId40"/>
    <p:sldId id="814" r:id="rId41"/>
    <p:sldId id="815" r:id="rId42"/>
    <p:sldId id="819" r:id="rId43"/>
    <p:sldId id="820" r:id="rId44"/>
    <p:sldId id="822" r:id="rId45"/>
    <p:sldId id="823" r:id="rId46"/>
    <p:sldId id="824" r:id="rId47"/>
    <p:sldId id="825" r:id="rId48"/>
    <p:sldId id="784" r:id="rId49"/>
    <p:sldId id="759" r:id="rId50"/>
    <p:sldId id="783" r:id="rId51"/>
    <p:sldId id="760" r:id="rId52"/>
  </p:sldIdLst>
  <p:sldSz cx="9144000" cy="6858000" type="screen4x3"/>
  <p:notesSz cx="6858000" cy="994727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gelica Ronconi" initials="AR" lastIdx="2" clrIdx="0"/>
  <p:cmAuthor id="1" name="Lucia Mason" initials="L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00000"/>
    <a:srgbClr val="B3071B"/>
    <a:srgbClr val="822826"/>
    <a:srgbClr val="D06654"/>
    <a:srgbClr val="FF9797"/>
    <a:srgbClr val="FFB9B9"/>
    <a:srgbClr val="FFDDDD"/>
    <a:srgbClr val="B83936"/>
    <a:srgbClr val="FF3F3F"/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866" autoAdjust="0"/>
    <p:restoredTop sz="91876" autoAdjust="0"/>
  </p:normalViewPr>
  <p:slideViewPr>
    <p:cSldViewPr>
      <p:cViewPr>
        <p:scale>
          <a:sx n="75" d="100"/>
          <a:sy n="75" d="100"/>
        </p:scale>
        <p:origin x="-3312" y="-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14T22:35:10.061" idx="1">
    <p:pos x="6646" y="1318"/>
    <p:text>la prima parte è la ripetizione pari pari di quanto scritto nella precedente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547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ea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52" y="1"/>
            <a:ext cx="2972547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ea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313"/>
            <a:ext cx="2972547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ea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3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52" y="9448313"/>
            <a:ext cx="2972547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45894059-F390-42AF-A141-352F435328AD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5414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547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ea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2" y="1"/>
            <a:ext cx="2972547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ea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3638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725756"/>
            <a:ext cx="5487041" cy="447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313"/>
            <a:ext cx="2972547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ea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2" y="9448313"/>
            <a:ext cx="2972547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A5D6138-79B5-418E-A6EC-B4D96BA94DA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5873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8696" indent="-28796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1842" indent="-230369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2579" indent="-230369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73315" indent="-230369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34051" indent="-23036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94788" indent="-23036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55525" indent="-23036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16262" indent="-23036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72ED121-AB7C-492F-A47E-811CCD797169}" type="slidenum">
              <a:rPr lang="it-IT" sz="1200" b="0"/>
              <a:pPr eaLnBrk="1" hangingPunct="1"/>
              <a:t>1</a:t>
            </a:fld>
            <a:endParaRPr lang="it-IT" sz="1200" b="0"/>
          </a:p>
        </p:txBody>
      </p:sp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3853" y="9448314"/>
            <a:ext cx="2972547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47" tIns="46073" rIns="92147" bIns="46073" anchor="b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B3D8DF29-EE46-4675-A6BF-6695AEB50AA0}" type="slidenum">
              <a:rPr lang="it-IT" sz="1200" b="0">
                <a:latin typeface="Times New Roman" pitchFamily="18" charset="0"/>
              </a:rPr>
              <a:pPr algn="r"/>
              <a:t>1</a:t>
            </a:fld>
            <a:endParaRPr lang="it-IT" sz="1200" b="0">
              <a:latin typeface="Times New Roman" pitchFamily="18" charset="0"/>
            </a:endParaRPr>
          </a:p>
        </p:txBody>
      </p:sp>
      <p:sp>
        <p:nvSpPr>
          <p:cNvPr id="307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712" y="4724764"/>
            <a:ext cx="5485694" cy="4475617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E974CE-766C-4688-9599-6E9EEA698294}" type="slidenum">
              <a:rPr lang="it-IT" altLang="it-IT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it-IT" altLang="it-IT" smtClean="0">
              <a:latin typeface="Arial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3884760" y="9448313"/>
            <a:ext cx="2962027" cy="486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FFA2B9A-FC7B-4A1B-95FE-567D2800D8FF}" type="slidenum">
              <a:rPr lang="it-IT" altLang="it-IT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it-IT" altLang="it-IT">
              <a:latin typeface="Arial" charset="0"/>
            </a:endParaRPr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3884758" y="9448314"/>
            <a:ext cx="2973242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6045216-5000-445A-B91E-D548DFCA54C3}" type="slidenum">
              <a:rPr lang="it-IT" altLang="it-IT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it-IT" altLang="it-IT">
              <a:latin typeface="Arial" charset="0"/>
            </a:endParaRP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3884758" y="9448314"/>
            <a:ext cx="2973242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2615D0C-A9B5-4535-96DC-A8CAC901EF03}" type="slidenum">
              <a:rPr lang="it-IT" altLang="it-IT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it-IT" altLang="it-IT"/>
          </a:p>
        </p:txBody>
      </p:sp>
      <p:sp>
        <p:nvSpPr>
          <p:cNvPr id="2458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6125"/>
            <a:ext cx="4972050" cy="37306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641" y="4725755"/>
            <a:ext cx="5488322" cy="447627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DE373-8E0E-42C8-81F7-0CE9CF74D4C4}" type="slidenum">
              <a:rPr lang="it-IT" altLang="it-IT" smtClean="0"/>
              <a:pPr>
                <a:defRPr/>
              </a:pPr>
              <a:t>18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4605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DE373-8E0E-42C8-81F7-0CE9CF74D4C4}" type="slidenum">
              <a:rPr lang="it-IT" altLang="it-IT" smtClean="0"/>
              <a:pPr>
                <a:defRPr/>
              </a:pPr>
              <a:t>19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4605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3638" cy="3730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ricche condotte nell’ambito, hanno anche cercato di individuare quali abilità componenti/precursori spigassero la comprensione e soprattutto la differenza nei due mezzi.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Sebbene non ci sia un modello unitario/condiviso delle abilitò coinvolte nella comprensione di testi presentati su diversi media, è possibile ipotizzare il coinvolgimento di: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0BBDA-737A-C243-9585-5A1E2D724DAE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556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DE373-8E0E-42C8-81F7-0CE9CF74D4C4}" type="slidenum">
              <a:rPr lang="it-IT" altLang="it-IT" smtClean="0"/>
              <a:pPr>
                <a:defRPr/>
              </a:pPr>
              <a:t>22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4605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DE373-8E0E-42C8-81F7-0CE9CF74D4C4}" type="slidenum">
              <a:rPr lang="it-IT" altLang="it-IT" smtClean="0"/>
              <a:pPr>
                <a:defRPr/>
              </a:pPr>
              <a:t>27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4605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712" y="4724764"/>
            <a:ext cx="5485694" cy="4475617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712" y="4724764"/>
            <a:ext cx="5485694" cy="4475617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712" y="4724764"/>
            <a:ext cx="5485694" cy="4475617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3638" cy="3730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619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8819" indent="-288007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2030" indent="-23040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2842" indent="-23040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73653" indent="-23040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6968B3-378A-4E4E-AF83-C40F011CE75C}" type="slidenum">
              <a:rPr lang="it-IT" sz="1200" b="0">
                <a:solidFill>
                  <a:prstClr val="black"/>
                </a:solidFill>
              </a:rPr>
              <a:pPr eaLnBrk="1" hangingPunct="1"/>
              <a:t>35</a:t>
            </a:fld>
            <a:endParaRPr lang="it-IT" sz="1200" b="0">
              <a:solidFill>
                <a:prstClr val="black"/>
              </a:solidFill>
            </a:endParaRPr>
          </a:p>
        </p:txBody>
      </p:sp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3852" y="9448313"/>
            <a:ext cx="2972547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2" tIns="46081" rIns="92162" bIns="46081" anchor="b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AFF973C2-B7F4-4236-BDB8-D5E98739676C}" type="slidenum">
              <a:rPr lang="it-IT" sz="1200" b="0">
                <a:solidFill>
                  <a:prstClr val="black"/>
                </a:solidFill>
              </a:rPr>
              <a:pPr algn="r" eaLnBrk="1" hangingPunct="1"/>
              <a:t>35</a:t>
            </a:fld>
            <a:endParaRPr lang="it-IT" sz="1200" b="0">
              <a:solidFill>
                <a:prstClr val="black"/>
              </a:solidFill>
            </a:endParaRPr>
          </a:p>
        </p:txBody>
      </p:sp>
      <p:sp>
        <p:nvSpPr>
          <p:cNvPr id="3420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202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8819" indent="-288007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2030" indent="-23040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2842" indent="-23040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73653" indent="-23040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6968B3-378A-4E4E-AF83-C40F011CE75C}" type="slidenum">
              <a:rPr lang="it-IT" sz="1200" b="0">
                <a:solidFill>
                  <a:prstClr val="black"/>
                </a:solidFill>
              </a:rPr>
              <a:pPr eaLnBrk="1" hangingPunct="1"/>
              <a:t>36</a:t>
            </a:fld>
            <a:endParaRPr lang="it-IT" sz="1200" b="0">
              <a:solidFill>
                <a:prstClr val="black"/>
              </a:solidFill>
            </a:endParaRPr>
          </a:p>
        </p:txBody>
      </p:sp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3852" y="9448313"/>
            <a:ext cx="2972547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2" tIns="46081" rIns="92162" bIns="46081" anchor="b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AFF973C2-B7F4-4236-BDB8-D5E98739676C}" type="slidenum">
              <a:rPr lang="it-IT" sz="1200" b="0">
                <a:solidFill>
                  <a:prstClr val="black"/>
                </a:solidFill>
              </a:rPr>
              <a:pPr algn="r" eaLnBrk="1" hangingPunct="1"/>
              <a:t>36</a:t>
            </a:fld>
            <a:endParaRPr lang="it-IT" sz="1200" b="0">
              <a:solidFill>
                <a:prstClr val="black"/>
              </a:solidFill>
            </a:endParaRPr>
          </a:p>
        </p:txBody>
      </p:sp>
      <p:sp>
        <p:nvSpPr>
          <p:cNvPr id="3420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202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8819" indent="-288007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2030" indent="-23040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2842" indent="-23040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73653" indent="-23040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6968B3-378A-4E4E-AF83-C40F011CE75C}" type="slidenum">
              <a:rPr lang="it-IT" sz="1200" b="0">
                <a:solidFill>
                  <a:prstClr val="black"/>
                </a:solidFill>
              </a:rPr>
              <a:pPr eaLnBrk="1" hangingPunct="1"/>
              <a:t>37</a:t>
            </a:fld>
            <a:endParaRPr lang="it-IT" sz="1200" b="0">
              <a:solidFill>
                <a:prstClr val="black"/>
              </a:solidFill>
            </a:endParaRPr>
          </a:p>
        </p:txBody>
      </p:sp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3852" y="9448313"/>
            <a:ext cx="2972547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2" tIns="46081" rIns="92162" bIns="46081" anchor="b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AFF973C2-B7F4-4236-BDB8-D5E98739676C}" type="slidenum">
              <a:rPr lang="it-IT" sz="1200" b="0">
                <a:solidFill>
                  <a:prstClr val="black"/>
                </a:solidFill>
              </a:rPr>
              <a:pPr algn="r" eaLnBrk="1" hangingPunct="1"/>
              <a:t>37</a:t>
            </a:fld>
            <a:endParaRPr lang="it-IT" sz="1200" b="0">
              <a:solidFill>
                <a:prstClr val="black"/>
              </a:solidFill>
            </a:endParaRPr>
          </a:p>
        </p:txBody>
      </p:sp>
      <p:sp>
        <p:nvSpPr>
          <p:cNvPr id="3420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202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8819" indent="-288007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2030" indent="-23040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2842" indent="-23040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73653" indent="-23040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6968B3-378A-4E4E-AF83-C40F011CE75C}" type="slidenum">
              <a:rPr lang="it-IT" sz="1200" b="0">
                <a:solidFill>
                  <a:prstClr val="black"/>
                </a:solidFill>
              </a:rPr>
              <a:pPr eaLnBrk="1" hangingPunct="1"/>
              <a:t>38</a:t>
            </a:fld>
            <a:endParaRPr lang="it-IT" sz="1200" b="0">
              <a:solidFill>
                <a:prstClr val="black"/>
              </a:solidFill>
            </a:endParaRPr>
          </a:p>
        </p:txBody>
      </p:sp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3852" y="9448313"/>
            <a:ext cx="2972547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2" tIns="46081" rIns="92162" bIns="46081" anchor="b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AFF973C2-B7F4-4236-BDB8-D5E98739676C}" type="slidenum">
              <a:rPr lang="it-IT" sz="1200" b="0">
                <a:solidFill>
                  <a:prstClr val="black"/>
                </a:solidFill>
              </a:rPr>
              <a:pPr algn="r" eaLnBrk="1" hangingPunct="1"/>
              <a:t>38</a:t>
            </a:fld>
            <a:endParaRPr lang="it-IT" sz="1200" b="0">
              <a:solidFill>
                <a:prstClr val="black"/>
              </a:solidFill>
            </a:endParaRPr>
          </a:p>
        </p:txBody>
      </p:sp>
      <p:sp>
        <p:nvSpPr>
          <p:cNvPr id="3420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202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712" y="4724764"/>
            <a:ext cx="5485694" cy="4475617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8819" indent="-288007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2030" indent="-23040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2842" indent="-23040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73653" indent="-23040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6968B3-378A-4E4E-AF83-C40F011CE75C}" type="slidenum">
              <a:rPr lang="it-IT" sz="1200" b="0">
                <a:solidFill>
                  <a:prstClr val="black"/>
                </a:solidFill>
              </a:rPr>
              <a:pPr eaLnBrk="1" hangingPunct="1"/>
              <a:t>44</a:t>
            </a:fld>
            <a:endParaRPr lang="it-IT" sz="1200" b="0">
              <a:solidFill>
                <a:prstClr val="black"/>
              </a:solidFill>
            </a:endParaRPr>
          </a:p>
        </p:txBody>
      </p:sp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3852" y="9448313"/>
            <a:ext cx="2972547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2" tIns="46081" rIns="92162" bIns="46081" anchor="b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AFF973C2-B7F4-4236-BDB8-D5E98739676C}" type="slidenum">
              <a:rPr lang="it-IT" sz="1200" b="0">
                <a:solidFill>
                  <a:prstClr val="black"/>
                </a:solidFill>
              </a:rPr>
              <a:pPr algn="r" eaLnBrk="1" hangingPunct="1"/>
              <a:t>44</a:t>
            </a:fld>
            <a:endParaRPr lang="it-IT" sz="1200" b="0">
              <a:solidFill>
                <a:prstClr val="black"/>
              </a:solidFill>
            </a:endParaRPr>
          </a:p>
        </p:txBody>
      </p:sp>
      <p:sp>
        <p:nvSpPr>
          <p:cNvPr id="3420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202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8819" indent="-288007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2030" indent="-23040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2842" indent="-23040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73653" indent="-23040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6968B3-378A-4E4E-AF83-C40F011CE75C}" type="slidenum">
              <a:rPr lang="it-IT" sz="1200" b="0">
                <a:solidFill>
                  <a:prstClr val="black"/>
                </a:solidFill>
              </a:rPr>
              <a:pPr eaLnBrk="1" hangingPunct="1"/>
              <a:t>45</a:t>
            </a:fld>
            <a:endParaRPr lang="it-IT" sz="1200" b="0">
              <a:solidFill>
                <a:prstClr val="black"/>
              </a:solidFill>
            </a:endParaRPr>
          </a:p>
        </p:txBody>
      </p:sp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3852" y="9448313"/>
            <a:ext cx="2972547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2" tIns="46081" rIns="92162" bIns="46081" anchor="b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AFF973C2-B7F4-4236-BDB8-D5E98739676C}" type="slidenum">
              <a:rPr lang="it-IT" sz="1200" b="0">
                <a:solidFill>
                  <a:prstClr val="black"/>
                </a:solidFill>
              </a:rPr>
              <a:pPr algn="r" eaLnBrk="1" hangingPunct="1"/>
              <a:t>45</a:t>
            </a:fld>
            <a:endParaRPr lang="it-IT" sz="1200" b="0">
              <a:solidFill>
                <a:prstClr val="black"/>
              </a:solidFill>
            </a:endParaRPr>
          </a:p>
        </p:txBody>
      </p:sp>
      <p:sp>
        <p:nvSpPr>
          <p:cNvPr id="3420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202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8819" indent="-288007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2030" indent="-23040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2842" indent="-23040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73653" indent="-23040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6968B3-378A-4E4E-AF83-C40F011CE75C}" type="slidenum">
              <a:rPr lang="it-IT" sz="1200" b="0">
                <a:solidFill>
                  <a:prstClr val="black"/>
                </a:solidFill>
              </a:rPr>
              <a:pPr eaLnBrk="1" hangingPunct="1"/>
              <a:t>46</a:t>
            </a:fld>
            <a:endParaRPr lang="it-IT" sz="1200" b="0">
              <a:solidFill>
                <a:prstClr val="black"/>
              </a:solidFill>
            </a:endParaRPr>
          </a:p>
        </p:txBody>
      </p:sp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3852" y="9448313"/>
            <a:ext cx="2972547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2" tIns="46081" rIns="92162" bIns="46081" anchor="b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AFF973C2-B7F4-4236-BDB8-D5E98739676C}" type="slidenum">
              <a:rPr lang="it-IT" sz="1200" b="0">
                <a:solidFill>
                  <a:prstClr val="black"/>
                </a:solidFill>
              </a:rPr>
              <a:pPr algn="r" eaLnBrk="1" hangingPunct="1"/>
              <a:t>46</a:t>
            </a:fld>
            <a:endParaRPr lang="it-IT" sz="1200" b="0">
              <a:solidFill>
                <a:prstClr val="black"/>
              </a:solidFill>
            </a:endParaRPr>
          </a:p>
        </p:txBody>
      </p:sp>
      <p:sp>
        <p:nvSpPr>
          <p:cNvPr id="3420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202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8819" indent="-288007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2030" indent="-23040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2842" indent="-23040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73653" indent="-23040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6968B3-378A-4E4E-AF83-C40F011CE75C}" type="slidenum">
              <a:rPr lang="it-IT" sz="1200" b="0">
                <a:solidFill>
                  <a:prstClr val="black"/>
                </a:solidFill>
              </a:rPr>
              <a:pPr eaLnBrk="1" hangingPunct="1"/>
              <a:t>47</a:t>
            </a:fld>
            <a:endParaRPr lang="it-IT" sz="1200" b="0">
              <a:solidFill>
                <a:prstClr val="black"/>
              </a:solidFill>
            </a:endParaRPr>
          </a:p>
        </p:txBody>
      </p:sp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3852" y="9448313"/>
            <a:ext cx="2972547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2" tIns="46081" rIns="92162" bIns="46081" anchor="b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AFF973C2-B7F4-4236-BDB8-D5E98739676C}" type="slidenum">
              <a:rPr lang="it-IT" sz="1200" b="0">
                <a:solidFill>
                  <a:prstClr val="black"/>
                </a:solidFill>
              </a:rPr>
              <a:pPr algn="r" eaLnBrk="1" hangingPunct="1"/>
              <a:t>47</a:t>
            </a:fld>
            <a:endParaRPr lang="it-IT" sz="1200" b="0">
              <a:solidFill>
                <a:prstClr val="black"/>
              </a:solidFill>
            </a:endParaRPr>
          </a:p>
        </p:txBody>
      </p:sp>
      <p:sp>
        <p:nvSpPr>
          <p:cNvPr id="3420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202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6607" indent="-29100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011" indent="-232802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9615" indent="-232802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5219" indent="-232802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0824" indent="-2328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6428" indent="-2328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2033" indent="-2328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7636" indent="-2328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3E698C4-5067-4232-9400-79CE45E9518D}" type="slidenum">
              <a:rPr lang="it-IT" sz="1200" b="0"/>
              <a:pPr eaLnBrk="1" hangingPunct="1"/>
              <a:t>49</a:t>
            </a:fld>
            <a:endParaRPr lang="it-IT" sz="1200" b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3638" cy="3730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,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0BBDA-737A-C243-9585-5A1E2D724DA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53955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82FB974-9422-4A1E-8FF3-82EF94D68C6C}" type="slidenum">
              <a:rPr lang="it-IT" sz="1200" b="0"/>
              <a:pPr eaLnBrk="1" hangingPunct="1"/>
              <a:t>50</a:t>
            </a:fld>
            <a:endParaRPr lang="it-IT" sz="1200" b="0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3852" y="9448314"/>
            <a:ext cx="2972547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DAA8744A-F7A4-47DF-8484-7E079EE1EECE}" type="slidenum">
              <a:rPr lang="it-IT" sz="1200" b="0">
                <a:latin typeface="Times New Roman" pitchFamily="18" charset="0"/>
                <a:cs typeface="Times New Roman" pitchFamily="18" charset="0"/>
              </a:rPr>
              <a:pPr algn="r"/>
              <a:t>50</a:t>
            </a:fld>
            <a:endParaRPr lang="it-IT" sz="12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8819" indent="-288007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2030" indent="-23040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2842" indent="-23040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73653" indent="-23040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6968B3-378A-4E4E-AF83-C40F011CE75C}" type="slidenum">
              <a:rPr lang="it-IT" sz="1200" b="0">
                <a:solidFill>
                  <a:prstClr val="black"/>
                </a:solidFill>
              </a:rPr>
              <a:pPr eaLnBrk="1" hangingPunct="1"/>
              <a:t>51</a:t>
            </a:fld>
            <a:endParaRPr lang="it-IT" sz="1200" b="0">
              <a:solidFill>
                <a:prstClr val="black"/>
              </a:solidFill>
            </a:endParaRPr>
          </a:p>
        </p:txBody>
      </p:sp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3852" y="9448313"/>
            <a:ext cx="2972547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2" tIns="46081" rIns="92162" bIns="46081" anchor="b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AFF973C2-B7F4-4236-BDB8-D5E98739676C}" type="slidenum">
              <a:rPr lang="it-IT" sz="1200" b="0">
                <a:solidFill>
                  <a:prstClr val="black"/>
                </a:solidFill>
              </a:rPr>
              <a:pPr algn="r" eaLnBrk="1" hangingPunct="1"/>
              <a:t>51</a:t>
            </a:fld>
            <a:endParaRPr lang="it-IT" sz="1200" b="0">
              <a:solidFill>
                <a:prstClr val="black"/>
              </a:solidFill>
            </a:endParaRPr>
          </a:p>
        </p:txBody>
      </p:sp>
      <p:sp>
        <p:nvSpPr>
          <p:cNvPr id="3420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202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C9B2C-142D-4A63-B4F0-13603965116A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C9B2C-142D-4A63-B4F0-13603965116A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C9B2C-142D-4A63-B4F0-13603965116A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C9B2C-142D-4A63-B4F0-13603965116A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C9B2C-142D-4A63-B4F0-13603965116A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C9B2C-142D-4A63-B4F0-13603965116A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F68D05-D62C-4AF8-995C-B5BDB6A574F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71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7D1DD-3940-44FE-AB5F-7C609301BBF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38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318F89-C621-453D-9DC0-C0CED49BAAA2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848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8519DC1-A484-0943-8269-728CA92D46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96838" y="0"/>
            <a:ext cx="9240838" cy="1008063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3" name="Immagin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252F561-B3FC-A64E-9A44-1469D6BB16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08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8519DC1-A484-0943-8269-728CA92D46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96838" y="0"/>
            <a:ext cx="9240838" cy="1008063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3" name="Immagin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252F561-B3FC-A64E-9A44-1469D6BB16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0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8519DC1-A484-0943-8269-728CA92D46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96838" y="0"/>
            <a:ext cx="9240838" cy="1008063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3" name="Immagin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252F561-B3FC-A64E-9A44-1469D6BB16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6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8519DC1-A484-0943-8269-728CA92D46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96838" y="0"/>
            <a:ext cx="9240838" cy="1008063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3" name="Immagin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252F561-B3FC-A64E-9A44-1469D6BB16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8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8519DC1-A484-0943-8269-728CA92D46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96838" y="0"/>
            <a:ext cx="9240838" cy="1008063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3" name="Immagin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252F561-B3FC-A64E-9A44-1469D6BB16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8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8519DC1-A484-0943-8269-728CA92D46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96838" y="0"/>
            <a:ext cx="9240838" cy="1008063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3" name="Immagin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252F561-B3FC-A64E-9A44-1469D6BB16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8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8519DC1-A484-0943-8269-728CA92D46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96838" y="0"/>
            <a:ext cx="9240838" cy="1008063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3" name="Immagin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252F561-B3FC-A64E-9A44-1469D6BB16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8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8519DC1-A484-0943-8269-728CA92D46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96838" y="0"/>
            <a:ext cx="9240838" cy="1008063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3" name="Immagin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252F561-B3FC-A64E-9A44-1469D6BB16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743D5-5B6F-49BE-B83C-321DBB658EF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831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8519DC1-A484-0943-8269-728CA92D46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96838" y="0"/>
            <a:ext cx="9240838" cy="1008063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3" name="Immagin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252F561-B3FC-A64E-9A44-1469D6BB16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8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8519DC1-A484-0943-8269-728CA92D46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96838" y="0"/>
            <a:ext cx="9240838" cy="1008063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3" name="Immagin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252F561-B3FC-A64E-9A44-1469D6BB16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8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8519DC1-A484-0943-8269-728CA92D46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96838" y="0"/>
            <a:ext cx="9240838" cy="1008063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3" name="Immagin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252F561-B3FC-A64E-9A44-1469D6BB16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8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8519DC1-A484-0943-8269-728CA92D46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96838" y="0"/>
            <a:ext cx="9240838" cy="1008063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3" name="Immagin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252F561-B3FC-A64E-9A44-1469D6BB16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8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8519DC1-A484-0943-8269-728CA92D46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96838" y="0"/>
            <a:ext cx="9240838" cy="1008063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3" name="Immagin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252F561-B3FC-A64E-9A44-1469D6BB16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60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8519DC1-A484-0943-8269-728CA92D46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96838" y="0"/>
            <a:ext cx="9240838" cy="1008063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3" name="Immagin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252F561-B3FC-A64E-9A44-1469D6BB16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80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8519DC1-A484-0943-8269-728CA92D46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96838" y="0"/>
            <a:ext cx="9240838" cy="1008063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3" name="Immagin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252F561-B3FC-A64E-9A44-1469D6BB16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84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8519DC1-A484-0943-8269-728CA92D46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96838" y="0"/>
            <a:ext cx="9240838" cy="1008063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3" name="Immagin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252F561-B3FC-A64E-9A44-1469D6BB16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54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8519DC1-A484-0943-8269-728CA92D46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96838" y="0"/>
            <a:ext cx="9240838" cy="1008063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3" name="Immagin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252F561-B3FC-A64E-9A44-1469D6BB16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69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8519DC1-A484-0943-8269-728CA92D46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96838" y="0"/>
            <a:ext cx="9240838" cy="1008063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3" name="Immagin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252F561-B3FC-A64E-9A44-1469D6BB16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9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B33B99-1B29-4AEC-9983-2F7BD493279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8239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8519DC1-A484-0943-8269-728CA92D46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96838" y="0"/>
            <a:ext cx="9240838" cy="1008063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3" name="Immagin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252F561-B3FC-A64E-9A44-1469D6BB16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76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8519DC1-A484-0943-8269-728CA92D46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96838" y="0"/>
            <a:ext cx="9240838" cy="1008063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3" name="Immagin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252F561-B3FC-A64E-9A44-1469D6BB16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20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B4D642F2-5021-578D-0B5A-F0C9826C56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-1" y="1"/>
            <a:ext cx="9144001" cy="1138767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5BB52DDA-C01F-9F3B-B508-D3698A0EAD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4" y="172188"/>
            <a:ext cx="2142318" cy="79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xmlns="" id="{3A4080AB-402D-FB91-8F6E-E1F4FB36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153221"/>
            <a:ext cx="8802000" cy="118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4634345" y="2592996"/>
            <a:ext cx="4247510" cy="385955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sz="quarter" idx="11" hasCustomPrompt="1"/>
          </p:nvPr>
        </p:nvSpPr>
        <p:spPr>
          <a:xfrm>
            <a:off x="911730" y="2592997"/>
            <a:ext cx="2835925" cy="179427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  <p:sp>
        <p:nvSpPr>
          <p:cNvPr id="12" name="Segnaposto contenuto 2"/>
          <p:cNvSpPr>
            <a:spLocks noGrp="1"/>
          </p:cNvSpPr>
          <p:nvPr>
            <p:ph sz="quarter" idx="12" hasCustomPrompt="1"/>
          </p:nvPr>
        </p:nvSpPr>
        <p:spPr>
          <a:xfrm>
            <a:off x="911730" y="4777397"/>
            <a:ext cx="2835926" cy="179427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</p:spTree>
    <p:extLst>
      <p:ext uri="{BB962C8B-B14F-4D97-AF65-F5344CB8AC3E}">
        <p14:creationId xmlns:p14="http://schemas.microsoft.com/office/powerpoint/2010/main" val="4080857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68519DC1-A484-0943-8269-728CA92D46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96838" y="0"/>
            <a:ext cx="9240838" cy="1008063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3" name="Immagin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5252F561-B3FC-A64E-9A44-1469D6BB16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9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EFAADD-F341-495C-9F39-89C9B1E008A2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08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B6AB2-6D74-4E7D-8C86-36153A7F71C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15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3DEB8-0A0F-45D7-A8BC-78A9DFA89D2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275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FB62BE-3D73-4A01-BA89-ACCFB9FD93B1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41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37F61-C0F4-415C-90BE-4BBB039F09E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35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81FB05-E3D4-4F10-BFE1-400F52D86F9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999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-26988"/>
            <a:ext cx="9144000" cy="1368426"/>
          </a:xfrm>
          <a:prstGeom prst="rect">
            <a:avLst/>
          </a:prstGeom>
          <a:solidFill>
            <a:srgbClr val="B3071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360000" anchor="ctr"/>
          <a:lstStyle/>
          <a:p>
            <a:pPr algn="r">
              <a:defRPr/>
            </a:pPr>
            <a:endParaRPr lang="it-IT" sz="240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ea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ea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D20BE77-BA2C-48FA-875C-D98E5379BEFC}" type="slidenum">
              <a:rPr lang="it-IT"/>
              <a:pPr/>
              <a:t>‹N›</a:t>
            </a:fld>
            <a:endParaRPr lang="it-IT"/>
          </a:p>
        </p:txBody>
      </p:sp>
      <p:pic>
        <p:nvPicPr>
          <p:cNvPr id="1031" name="Picture 7" descr="SigilloLogoLAST_WhiteOK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1" r:id="rId12"/>
    <p:sldLayoutId id="2147483662" r:id="rId13"/>
    <p:sldLayoutId id="2147483663" r:id="rId14"/>
    <p:sldLayoutId id="2147483665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016/j.compedu.2022.104520" TargetMode="External"/><Relationship Id="rId5" Type="http://schemas.openxmlformats.org/officeDocument/2006/relationships/hyperlink" Target="https://doi.org/10.1007/s11145-022-10327-w" TargetMode="External"/><Relationship Id="rId4" Type="http://schemas.openxmlformats.org/officeDocument/2006/relationships/hyperlink" Target="https://doi.org/10.1111/jcal.1275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3528" y="1772816"/>
            <a:ext cx="84249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Reading for School Tasks on Screens and Paper: Are They Equivalent for Comprehension and Learning?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800" dirty="0" smtClean="0">
                <a:solidFill>
                  <a:srgbClr val="B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Lucia Mason</a:t>
            </a:r>
            <a:endParaRPr lang="en-GB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44th Annual Conference 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the International School Psychology Association (ISPA)</a:t>
            </a:r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000" b="0" dirty="0" smtClean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GB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University of Bologna</a:t>
            </a:r>
          </a:p>
          <a:p>
            <a:pPr algn="ctr"/>
            <a:r>
              <a:rPr lang="en-GB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July 6, 2023</a:t>
            </a:r>
            <a:endParaRPr lang="it-IT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431" y="188640"/>
            <a:ext cx="13350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9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1560" y="1772816"/>
            <a:ext cx="7991351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Why is text comprehension better when reading on paper?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endParaRPr lang="en-US" altLang="it-IT" sz="2000" i="1" dirty="0">
              <a:solidFill>
                <a:srgbClr val="C00000"/>
              </a:solidFill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it-IT" sz="2000" i="1" dirty="0" smtClean="0">
              <a:solidFill>
                <a:srgbClr val="B3071B"/>
              </a:solidFill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it-IT" sz="2000" i="1" dirty="0" smtClean="0">
                <a:solidFill>
                  <a:srgbClr val="B3071B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Familiarity hypothesis</a:t>
            </a:r>
            <a:r>
              <a:rPr lang="en-US" altLang="it-IT" sz="2000" dirty="0" smtClean="0">
                <a:solidFill>
                  <a:srgbClr val="B3071B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 </a:t>
            </a:r>
            <a:r>
              <a:rPr lang="en-US" altLang="it-IT" sz="2000" b="0" dirty="0" smtClean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(Chen et al., 2014): familiarity with the digital medium reduces cognitive load during reading.</a:t>
            </a:r>
            <a:r>
              <a:rPr lang="en-US" altLang="it-IT" sz="2000" i="1" dirty="0" smtClean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 </a:t>
            </a:r>
            <a:endParaRPr lang="en-GB" altLang="it-IT" sz="2000" b="0" dirty="0"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GB" altLang="it-IT" sz="2000" b="0" dirty="0"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GB" altLang="it-IT" sz="2000" b="0" dirty="0" smtClean="0"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GB" altLang="it-IT" sz="2000" b="0" dirty="0"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endParaRPr lang="en-GB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endParaRPr lang="en-GB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More resources are available for demanding inferential processes.</a:t>
            </a:r>
            <a:endParaRPr lang="it-IT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it-IT" sz="2000" b="0" dirty="0"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7" name="Callout con freccia in giù 6"/>
          <p:cNvSpPr/>
          <p:nvPr/>
        </p:nvSpPr>
        <p:spPr bwMode="auto">
          <a:xfrm>
            <a:off x="3851920" y="3707816"/>
            <a:ext cx="1080120" cy="936104"/>
          </a:xfrm>
          <a:prstGeom prst="downArrowCallou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6765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00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>
            <a:extLst>
              <a:ext uri="{FF2B5EF4-FFF2-40B4-BE49-F238E27FC236}">
                <a16:creationId xmlns:a16="http://schemas.microsoft.com/office/drawing/2014/main" xmlns="" id="{49A121BE-9C4B-9641-8274-8CC78DA3E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8800"/>
            <a:ext cx="7920880" cy="474955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it-IT" sz="5900" dirty="0" smtClean="0"/>
          </a:p>
          <a:p>
            <a:pPr marL="0" indent="0">
              <a:buNone/>
            </a:pPr>
            <a:endParaRPr lang="it-IT" sz="5900" dirty="0" smtClean="0"/>
          </a:p>
          <a:p>
            <a:pPr marL="0" indent="0">
              <a:buNone/>
            </a:pPr>
            <a:endParaRPr lang="it-IT" sz="5900" dirty="0"/>
          </a:p>
          <a:p>
            <a:pPr marL="0" indent="0">
              <a:buNone/>
            </a:pPr>
            <a:endParaRPr lang="it-IT" sz="5900" dirty="0" smtClean="0"/>
          </a:p>
          <a:p>
            <a:pPr marL="0" indent="0">
              <a:buNone/>
            </a:pPr>
            <a:endParaRPr lang="it-IT" sz="22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827584" y="1988840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Medium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129254" y="1988840"/>
            <a:ext cx="871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768243" y="2011853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Reader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Ovale 3"/>
          <p:cNvSpPr/>
          <p:nvPr/>
        </p:nvSpPr>
        <p:spPr bwMode="auto">
          <a:xfrm>
            <a:off x="677386" y="1772816"/>
            <a:ext cx="1872208" cy="972741"/>
          </a:xfrm>
          <a:prstGeom prst="ellipse">
            <a:avLst/>
          </a:prstGeom>
          <a:noFill/>
          <a:ln w="9525" cap="flat" cmpd="sng" algn="ctr">
            <a:solidFill>
              <a:srgbClr val="B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Ovale 7"/>
          <p:cNvSpPr/>
          <p:nvPr/>
        </p:nvSpPr>
        <p:spPr bwMode="auto">
          <a:xfrm>
            <a:off x="4067944" y="1781932"/>
            <a:ext cx="914400" cy="914400"/>
          </a:xfrm>
          <a:prstGeom prst="ellipse">
            <a:avLst/>
          </a:prstGeom>
          <a:noFill/>
          <a:ln w="9525" cap="flat" cmpd="sng" algn="ctr">
            <a:solidFill>
              <a:srgbClr val="B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Ovale 8"/>
          <p:cNvSpPr/>
          <p:nvPr/>
        </p:nvSpPr>
        <p:spPr bwMode="auto">
          <a:xfrm>
            <a:off x="6660231" y="1781932"/>
            <a:ext cx="1800200" cy="914400"/>
          </a:xfrm>
          <a:prstGeom prst="ellipse">
            <a:avLst/>
          </a:prstGeom>
          <a:noFill/>
          <a:ln w="9525" cap="flat" cmpd="sng" algn="ctr">
            <a:solidFill>
              <a:srgbClr val="B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755569"/>
            <a:ext cx="2808313" cy="156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65" y="3775807"/>
            <a:ext cx="2766527" cy="154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395" y="3789040"/>
            <a:ext cx="2605103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reccia in giù 13"/>
          <p:cNvSpPr/>
          <p:nvPr/>
        </p:nvSpPr>
        <p:spPr bwMode="auto">
          <a:xfrm>
            <a:off x="1331640" y="2996952"/>
            <a:ext cx="396043" cy="504056"/>
          </a:xfrm>
          <a:prstGeom prst="downArrow">
            <a:avLst/>
          </a:prstGeom>
          <a:solidFill>
            <a:srgbClr val="B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Freccia in giù 18"/>
          <p:cNvSpPr/>
          <p:nvPr/>
        </p:nvSpPr>
        <p:spPr bwMode="auto">
          <a:xfrm>
            <a:off x="4366992" y="2897324"/>
            <a:ext cx="396043" cy="504056"/>
          </a:xfrm>
          <a:prstGeom prst="downArrow">
            <a:avLst/>
          </a:prstGeom>
          <a:solidFill>
            <a:srgbClr val="B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" name="Freccia in giù 19"/>
          <p:cNvSpPr/>
          <p:nvPr/>
        </p:nvSpPr>
        <p:spPr bwMode="auto">
          <a:xfrm>
            <a:off x="7380312" y="2897324"/>
            <a:ext cx="396043" cy="504056"/>
          </a:xfrm>
          <a:prstGeom prst="downArrow">
            <a:avLst/>
          </a:prstGeom>
          <a:solidFill>
            <a:srgbClr val="B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13" y="188640"/>
            <a:ext cx="26765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94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95536" y="1628775"/>
            <a:ext cx="864096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700"/>
              </a:lnSpc>
              <a:defRPr/>
            </a:pPr>
            <a:endParaRPr lang="it-IT" altLang="it-IT" sz="30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1656719" y="404640"/>
            <a:ext cx="7380000" cy="691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3600" b="1" i="0" u="none" strike="noStrike" kern="1200" spc="0" dirty="0">
              <a:ln>
                <a:noFill/>
              </a:ln>
              <a:solidFill>
                <a:srgbClr val="FFFFFF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27584" y="2132856"/>
            <a:ext cx="777686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  <a:p>
            <a:endParaRPr lang="it-IT" sz="28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First </a:t>
            </a:r>
            <a:r>
              <a:rPr lang="it-IT" sz="28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graders</a:t>
            </a:r>
            <a:endParaRPr lang="it-IT" sz="28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8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on </a:t>
            </a:r>
            <a:r>
              <a:rPr lang="it-IT" sz="2800" b="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paper</a:t>
            </a:r>
            <a:r>
              <a:rPr lang="it-IT" sz="2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screen in </a:t>
            </a:r>
            <a:r>
              <a:rPr lang="it-IT" sz="2800" b="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beginner</a:t>
            </a:r>
            <a:r>
              <a:rPr lang="it-IT" sz="2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readers</a:t>
            </a:r>
            <a:endParaRPr lang="it-IT" sz="2800" b="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800" b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Florit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et al., 2023)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23" y="1889351"/>
            <a:ext cx="2381251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06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3528" y="1886060"/>
            <a:ext cx="8207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endParaRPr lang="en-US" altLang="it-IT" sz="2000" b="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95934" y="1739281"/>
            <a:ext cx="710445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Open issue</a:t>
            </a:r>
          </a:p>
          <a:p>
            <a:pPr algn="ctr"/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Would comprehension 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performance when reading on screen also emerge in 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digital natives -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beginner readers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who 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started 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digital devices not 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only for leisure but also for educational purposes, including learning to read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en-US" sz="2000" b="0" dirty="0"/>
          </a:p>
          <a:p>
            <a:r>
              <a:rPr lang="en-US" sz="2000" b="0" dirty="0"/>
              <a:t>	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about the contribution of word-reading skills?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0" dirty="0" smtClean="0"/>
          </a:p>
          <a:p>
            <a:endParaRPr lang="en-US" sz="2000" b="0" dirty="0"/>
          </a:p>
          <a:p>
            <a:endParaRPr lang="en-US" sz="2000" b="0" dirty="0" smtClean="0"/>
          </a:p>
          <a:p>
            <a:r>
              <a:rPr lang="en-US" sz="2000" b="0" dirty="0" smtClean="0"/>
              <a:t>  </a:t>
            </a:r>
            <a:endParaRPr lang="it-IT" sz="2000" b="0" dirty="0"/>
          </a:p>
          <a:p>
            <a:pPr algn="ctr"/>
            <a:endParaRPr lang="it-IT" sz="2000" b="0" dirty="0"/>
          </a:p>
        </p:txBody>
      </p:sp>
      <p:sp>
        <p:nvSpPr>
          <p:cNvPr id="2" name="Rettangolo 1"/>
          <p:cNvSpPr/>
          <p:nvPr/>
        </p:nvSpPr>
        <p:spPr bwMode="auto">
          <a:xfrm>
            <a:off x="827584" y="2420887"/>
            <a:ext cx="7297141" cy="1888327"/>
          </a:xfrm>
          <a:prstGeom prst="rect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5222010"/>
            <a:ext cx="1582639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232751"/>
            <a:ext cx="185117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6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>
            <a:extLst>
              <a:ext uri="{FF2B5EF4-FFF2-40B4-BE49-F238E27FC236}">
                <a16:creationId xmlns="" xmlns:a16="http://schemas.microsoft.com/office/drawing/2014/main" id="{37E3D917-8F00-B64E-BA4B-2274470C8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916832"/>
            <a:ext cx="7886700" cy="369311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it-IT" dirty="0">
              <a:latin typeface="+mj-lt"/>
              <a:cs typeface="ＭＳ Ｐゴシック" charset="0"/>
            </a:endParaRPr>
          </a:p>
          <a:p>
            <a:pPr marL="0" indent="0">
              <a:buNone/>
              <a:defRPr/>
            </a:pPr>
            <a:endParaRPr lang="en-US" dirty="0">
              <a:cs typeface="ＭＳ Ｐゴシック" charset="0"/>
            </a:endParaRPr>
          </a:p>
          <a:p>
            <a:pPr>
              <a:defRPr/>
            </a:pPr>
            <a:endParaRPr lang="en-US" sz="1050" dirty="0">
              <a:cs typeface="ＭＳ Ｐゴシック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16" y="1886925"/>
            <a:ext cx="2895216" cy="76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2952328" cy="78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2808312" cy="102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19" y="1412776"/>
            <a:ext cx="3835400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0" y="2880779"/>
            <a:ext cx="37147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849740" y="302831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530813" y="3840208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Literal</a:t>
            </a:r>
            <a:r>
              <a:rPr lang="it-IT" dirty="0" smtClean="0"/>
              <a:t> </a:t>
            </a:r>
            <a:r>
              <a:rPr lang="it-IT" dirty="0" err="1" smtClean="0"/>
              <a:t>comprehension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120444" y="4614109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Inferential</a:t>
            </a:r>
            <a:r>
              <a:rPr lang="it-IT" dirty="0" smtClean="0"/>
              <a:t> </a:t>
            </a:r>
            <a:r>
              <a:rPr lang="it-IT" dirty="0" err="1" smtClean="0"/>
              <a:t>comprehension</a:t>
            </a:r>
            <a:endParaRPr lang="it-IT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24" y="5877272"/>
            <a:ext cx="684820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635896" y="3397642"/>
            <a:ext cx="2445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B00000"/>
                </a:solidFill>
              </a:rPr>
              <a:t>Reading </a:t>
            </a:r>
            <a:r>
              <a:rPr lang="it-IT" dirty="0" err="1" smtClean="0">
                <a:solidFill>
                  <a:srgbClr val="B00000"/>
                </a:solidFill>
              </a:rPr>
              <a:t>comprehension</a:t>
            </a:r>
            <a:r>
              <a:rPr lang="it-IT" dirty="0" smtClean="0">
                <a:solidFill>
                  <a:srgbClr val="B00000"/>
                </a:solidFill>
              </a:rPr>
              <a:t> in </a:t>
            </a:r>
            <a:r>
              <a:rPr lang="it-IT" dirty="0" err="1" smtClean="0">
                <a:solidFill>
                  <a:srgbClr val="B00000"/>
                </a:solidFill>
              </a:rPr>
              <a:t>beginner</a:t>
            </a:r>
            <a:r>
              <a:rPr lang="it-IT" dirty="0" smtClean="0">
                <a:solidFill>
                  <a:srgbClr val="B00000"/>
                </a:solidFill>
              </a:rPr>
              <a:t> </a:t>
            </a:r>
            <a:r>
              <a:rPr lang="it-IT" dirty="0" err="1" smtClean="0">
                <a:solidFill>
                  <a:srgbClr val="B00000"/>
                </a:solidFill>
              </a:rPr>
              <a:t>readers</a:t>
            </a:r>
            <a:endParaRPr lang="it-IT" dirty="0">
              <a:solidFill>
                <a:srgbClr val="B00000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 bwMode="auto">
          <a:xfrm>
            <a:off x="3203848" y="2269232"/>
            <a:ext cx="720080" cy="9437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Connettore 2 10"/>
          <p:cNvCxnSpPr/>
          <p:nvPr/>
        </p:nvCxnSpPr>
        <p:spPr bwMode="auto">
          <a:xfrm>
            <a:off x="3203848" y="3677281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Connettore 2 15"/>
          <p:cNvCxnSpPr/>
          <p:nvPr/>
        </p:nvCxnSpPr>
        <p:spPr bwMode="auto">
          <a:xfrm flipV="1">
            <a:off x="3203848" y="4365104"/>
            <a:ext cx="936104" cy="867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Connettore 2 17"/>
          <p:cNvCxnSpPr/>
          <p:nvPr/>
        </p:nvCxnSpPr>
        <p:spPr bwMode="auto">
          <a:xfrm>
            <a:off x="4858825" y="4509120"/>
            <a:ext cx="0" cy="15121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CasellaDiTesto 19"/>
          <p:cNvSpPr txBox="1"/>
          <p:nvPr/>
        </p:nvSpPr>
        <p:spPr>
          <a:xfrm>
            <a:off x="539552" y="1340768"/>
            <a:ext cx="2147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0" dirty="0" smtClean="0"/>
              <a:t>To Investigate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4858825" y="279308"/>
            <a:ext cx="4122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Theoretical</a:t>
            </a:r>
            <a:r>
              <a:rPr lang="it-IT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Framework</a:t>
            </a:r>
            <a:endParaRPr lang="it-IT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83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>
            <a:extLst>
              <a:ext uri="{FF2B5EF4-FFF2-40B4-BE49-F238E27FC236}">
                <a16:creationId xmlns="" xmlns:a16="http://schemas.microsoft.com/office/drawing/2014/main" id="{37E3D917-8F00-B64E-BA4B-2274470C8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72816"/>
            <a:ext cx="7886700" cy="3693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err="1" smtClean="0">
                <a:solidFill>
                  <a:srgbClr val="B307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Participants</a:t>
            </a:r>
            <a:endParaRPr lang="en-US" sz="2400" dirty="0">
              <a:solidFill>
                <a:srgbClr val="B307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115 </a:t>
            </a:r>
            <a:r>
              <a:rPr 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grade 1 (F= 58%; </a:t>
            </a:r>
            <a:r>
              <a:rPr 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it-IT" sz="24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6.8) 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it-IT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High use of </a:t>
            </a:r>
            <a:r>
              <a:rPr 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techonology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7-13 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hours)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language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difficulties in Italian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dirty="0">
              <a:cs typeface="ＭＳ Ｐゴシック" charset="0"/>
            </a:endParaRPr>
          </a:p>
          <a:p>
            <a:pPr>
              <a:defRPr/>
            </a:pPr>
            <a:endParaRPr lang="en-US" sz="1050" dirty="0">
              <a:cs typeface="ＭＳ Ｐゴシック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10879"/>
            <a:ext cx="12255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48" y="4725144"/>
            <a:ext cx="115252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622873" y="353765"/>
            <a:ext cx="1550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endParaRPr lang="it-IT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1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4294967295"/>
          </p:nvPr>
        </p:nvSpPr>
        <p:spPr>
          <a:xfrm>
            <a:off x="611560" y="1484313"/>
            <a:ext cx="7184116" cy="4525962"/>
          </a:xfrm>
        </p:spPr>
        <p:txBody>
          <a:bodyPr/>
          <a:lstStyle/>
          <a:p>
            <a:pPr marL="0" lvl="0" indent="0">
              <a:buNone/>
            </a:pPr>
            <a:r>
              <a:rPr lang="it-IT" sz="2400" dirty="0" smtClean="0">
                <a:solidFill>
                  <a:srgbClr val="B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 smtClean="0">
                <a:solidFill>
                  <a:srgbClr val="B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Measures</a:t>
            </a:r>
            <a:endParaRPr lang="it-IT" sz="2400" dirty="0">
              <a:solidFill>
                <a:srgbClr val="B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it-IT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Text </a:t>
            </a:r>
            <a:r>
              <a:rPr 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comprehension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multiple-</a:t>
            </a:r>
            <a:r>
              <a:rPr 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choice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text: 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it-IT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question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idea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	3 </a:t>
            </a:r>
            <a:r>
              <a:rPr 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literal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comprehension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	3 </a:t>
            </a:r>
            <a:r>
              <a:rPr 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inferential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comprehension</a:t>
            </a:r>
            <a:endParaRPr lang="it-IT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Word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Reading Accuracy (DDE-2;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Sartori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et al.,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2007)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it-IT" sz="2000" dirty="0" smtClean="0">
              <a:solidFill>
                <a:srgbClr val="B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it-IT" sz="2000" dirty="0">
              <a:solidFill>
                <a:srgbClr val="B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020272" y="404664"/>
            <a:ext cx="1550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endParaRPr lang="it-IT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1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633389" y="1844823"/>
            <a:ext cx="5162748" cy="337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0200" eaLnBrk="0" hangingPunct="0"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2" charset="-128"/>
              </a:defRPr>
            </a:lvl1pPr>
            <a:lvl2pPr eaLnBrk="0" hangingPunct="0">
              <a:spcBef>
                <a:spcPts val="7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2" charset="-128"/>
              </a:defRPr>
            </a:lvl2pPr>
            <a:lvl3pPr eaLnBrk="0" hangingPunct="0">
              <a:spcBef>
                <a:spcPts val="6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2" charset="-128"/>
              </a:defRPr>
            </a:lvl3pPr>
            <a:lvl4pPr eaLnBrk="0" hangingPunct="0">
              <a:spcBef>
                <a:spcPts val="5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2" charset="-128"/>
              </a:defRPr>
            </a:lvl4pPr>
            <a:lvl5pPr eaLnBrk="0" hangingPunct="0">
              <a:spcBef>
                <a:spcPts val="5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</a:pPr>
            <a:r>
              <a:rPr lang="en-US" altLang="it-IT" sz="1200">
                <a:solidFill>
                  <a:srgbClr val="B3071B"/>
                </a:solidFill>
                <a:latin typeface="Times New Roman" pitchFamily="16" charset="0"/>
              </a:rPr>
              <a:t>       </a:t>
            </a:r>
          </a:p>
          <a:p>
            <a:pPr algn="ctr"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</a:pPr>
            <a:endParaRPr lang="en-US" altLang="it-IT" sz="1400">
              <a:latin typeface="Times New Roman" pitchFamily="16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</a:pPr>
            <a:endParaRPr lang="en-US" altLang="it-IT" sz="2000">
              <a:latin typeface="Times New Roman" pitchFamily="16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</a:pPr>
            <a:endParaRPr lang="en-US" altLang="it-IT" sz="2000">
              <a:latin typeface="Times New Roman" pitchFamily="16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395536" y="5977631"/>
            <a:ext cx="8163941" cy="7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2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2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2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2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Effects 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of Reading Medium, Word Reading Skills, and 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Their 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Interaction on the Different Levels of Reading Comprehension</a:t>
            </a:r>
            <a:endParaRPr lang="it-IT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06" y="1484784"/>
            <a:ext cx="8985694" cy="449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020272" y="476672"/>
            <a:ext cx="1406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it-IT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67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4294967295"/>
          </p:nvPr>
        </p:nvSpPr>
        <p:spPr>
          <a:xfrm>
            <a:off x="0" y="1773238"/>
            <a:ext cx="8229600" cy="34782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dirty="0" smtClean="0"/>
              <a:t>			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study shows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that a comprehension disadvantage for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reading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 screen is not evident in beginner readers who use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computers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learning activities and are relatively fast and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accurate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word reading. 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 bwMode="auto">
          <a:xfrm>
            <a:off x="683568" y="2879601"/>
            <a:ext cx="7488832" cy="158417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372200" y="40466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  <a:endParaRPr lang="it-IT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4294967295"/>
          </p:nvPr>
        </p:nvSpPr>
        <p:spPr>
          <a:xfrm>
            <a:off x="446856" y="1844824"/>
            <a:ext cx="8229600" cy="16303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rgbClr val="B3071B"/>
              </a:buClr>
              <a:buFont typeface="Wingdings" panose="05000000000000000000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a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lignment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findings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older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(Clinton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2019; Delgado et al., 2018).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However, the results suggest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that when an advantage for reading on screen is evident, this is more at a superficial than at a deeper level of comprehension (Singer &amp;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Alexander, 2017).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alt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5536" y="3573016"/>
            <a:ext cx="82089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B3071B"/>
              </a:buClr>
              <a:buFont typeface="Wingdings" panose="05000000000000000000" pitchFamily="2" charset="2"/>
              <a:buChar char="Ø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Contribution of word-reading skills differ by medium, being higher on screen than on paper for both literal and inferential 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comprehension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b="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b="0" dirty="0" smtClean="0">
                <a:solidFill>
                  <a:srgbClr val="B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 explanations:</a:t>
            </a:r>
            <a:endParaRPr lang="en-US" sz="2000" b="0" dirty="0">
              <a:solidFill>
                <a:srgbClr val="B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reduced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perception of the boundaries and the tangibility 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of digital 		texts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tactil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reading strategies (tracing text lines with a 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finger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372200" y="40466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  <a:endParaRPr lang="it-IT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1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95536" y="1628775"/>
            <a:ext cx="864096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700"/>
              </a:lnSpc>
              <a:defRPr/>
            </a:pPr>
            <a:endParaRPr lang="it-IT" altLang="it-IT" sz="30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6903D-4F66-4D45-8BDD-7019F934B7E4}" type="slidenum">
              <a:rPr lang="it-IT" altLang="it-IT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it-IT" alt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42812" y="1493684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Applied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on the </a:t>
            </a:r>
            <a:r>
              <a:rPr 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importance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medium</a:t>
            </a:r>
          </a:p>
          <a:p>
            <a:endParaRPr lang="it-IT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822826"/>
              </a:buClr>
              <a:buSzPct val="120000"/>
              <a:buFont typeface="Wingdings" panose="05000000000000000000" pitchFamily="2" charset="2"/>
              <a:buChar char="Ø"/>
            </a:pP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Current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context</a:t>
            </a:r>
            <a:endParaRPr lang="it-IT" sz="24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822826"/>
              </a:buClr>
              <a:buSzPct val="120000"/>
              <a:buFont typeface="Wingdings" panose="05000000000000000000" pitchFamily="2" charset="2"/>
              <a:buChar char="Ø"/>
            </a:pPr>
            <a:endParaRPr lang="it-IT" sz="24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822826"/>
              </a:buClr>
              <a:buSzPct val="120000"/>
              <a:buFont typeface="Wingdings" panose="05000000000000000000" pitchFamily="2" charset="2"/>
              <a:buChar char="Ø"/>
            </a:pP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Issues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reviews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/meta-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analyses</a:t>
            </a:r>
            <a:endParaRPr lang="it-IT" sz="24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822826"/>
              </a:buClr>
              <a:buSzPct val="120000"/>
              <a:buFont typeface="Wingdings" panose="05000000000000000000" pitchFamily="2" charset="2"/>
              <a:buChar char="Ø"/>
            </a:pPr>
            <a:endParaRPr lang="it-IT" sz="24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822826"/>
              </a:buClr>
              <a:buSzPct val="120000"/>
              <a:buFont typeface="Wingdings" panose="05000000000000000000" pitchFamily="2" charset="2"/>
              <a:buChar char="Ø"/>
            </a:pP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studies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educational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endParaRPr lang="it-IT" sz="24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25144"/>
            <a:ext cx="2520280" cy="167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60848"/>
            <a:ext cx="1662350" cy="165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 bwMode="auto">
          <a:xfrm>
            <a:off x="6894597" y="404664"/>
            <a:ext cx="2141899" cy="6480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Overview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6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95536" y="1628775"/>
            <a:ext cx="864096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700"/>
              </a:lnSpc>
              <a:defRPr/>
            </a:pPr>
            <a:endParaRPr lang="it-IT" altLang="it-IT" sz="30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1656719" y="404640"/>
            <a:ext cx="7380000" cy="691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3600" b="1" i="0" u="none" strike="noStrike" kern="1200" spc="0" dirty="0">
              <a:ln>
                <a:noFill/>
              </a:ln>
              <a:solidFill>
                <a:srgbClr val="FFFFFF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99592" y="2132856"/>
            <a:ext cx="777686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</a:p>
          <a:p>
            <a:r>
              <a:rPr lang="it-IT" sz="28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Preschoolers</a:t>
            </a:r>
            <a:r>
              <a:rPr lang="it-IT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1</a:t>
            </a:r>
            <a:r>
              <a:rPr lang="it-IT" sz="2800" b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it-IT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graders</a:t>
            </a:r>
            <a:endParaRPr lang="it-IT" sz="28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8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 </a:t>
            </a:r>
            <a:r>
              <a:rPr lang="it-IT" sz="2800" b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it-IT" sz="2800" b="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ongitudinal</a:t>
            </a:r>
            <a:r>
              <a:rPr lang="it-IT" sz="2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it-IT" sz="2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it-IT" sz="2800" b="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precursors</a:t>
            </a:r>
            <a:endParaRPr lang="it-IT" sz="2800" b="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Florit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et al. , 2022)  </a:t>
            </a:r>
          </a:p>
          <a:p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653136"/>
            <a:ext cx="2381251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54186"/>
            <a:ext cx="2091633" cy="147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2">
            <a:extLst>
              <a:ext uri="{FF2B5EF4-FFF2-40B4-BE49-F238E27FC236}">
                <a16:creationId xmlns:a16="http://schemas.microsoft.com/office/drawing/2014/main" xmlns="" id="{8BC8F15E-44E5-E64F-9E79-FD7B99F98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26" y="2204864"/>
            <a:ext cx="3780000" cy="2799746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B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Common cognitive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precursors</a:t>
            </a:r>
            <a:endParaRPr lang="it-IT" sz="2400" b="0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it-IT" sz="2000" b="0" dirty="0" smtClean="0">
                <a:solidFill>
                  <a:srgbClr val="B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Working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it-IT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it-IT" sz="2000" b="0" dirty="0" smtClean="0">
                <a:solidFill>
                  <a:srgbClr val="B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Inferential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endParaRPr lang="it-IT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r>
              <a:rPr lang="it-IT" sz="1800" b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Kim</a:t>
            </a:r>
            <a:r>
              <a:rPr lang="it-IT" sz="1800" b="0" dirty="0">
                <a:latin typeface="Calibri" panose="020F0502020204030204" pitchFamily="34" charset="0"/>
                <a:cs typeface="Calibri" panose="020F0502020204030204" pitchFamily="34" charset="0"/>
              </a:rPr>
              <a:t>, 2020; </a:t>
            </a:r>
            <a:r>
              <a:rPr lang="it-IT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Florit</a:t>
            </a:r>
            <a:r>
              <a:rPr lang="it-IT" sz="1800" b="0" dirty="0">
                <a:latin typeface="Calibri" panose="020F0502020204030204" pitchFamily="34" charset="0"/>
                <a:cs typeface="Calibri" panose="020F0502020204030204" pitchFamily="34" charset="0"/>
              </a:rPr>
              <a:t> et al., 2014; </a:t>
            </a:r>
            <a:r>
              <a:rPr lang="it-IT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Oakhill</a:t>
            </a:r>
            <a:r>
              <a:rPr lang="it-IT" sz="1800" b="0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it-IT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Cain</a:t>
            </a:r>
            <a:r>
              <a:rPr lang="it-IT" sz="1800" b="0" dirty="0">
                <a:latin typeface="Calibri" panose="020F0502020204030204" pitchFamily="34" charset="0"/>
                <a:cs typeface="Calibri" panose="020F0502020204030204" pitchFamily="34" charset="0"/>
              </a:rPr>
              <a:t>, 2012)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it-IT" sz="1800" dirty="0"/>
          </a:p>
        </p:txBody>
      </p:sp>
      <p:sp>
        <p:nvSpPr>
          <p:cNvPr id="6" name="Rettangolo arrotondato 2">
            <a:extLst>
              <a:ext uri="{FF2B5EF4-FFF2-40B4-BE49-F238E27FC236}">
                <a16:creationId xmlns:a16="http://schemas.microsoft.com/office/drawing/2014/main" xmlns="" id="{F3268744-C09F-F247-8AED-98F053FED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2204864"/>
            <a:ext cx="3780000" cy="269060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B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precursors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it-IT" sz="20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it-IT" sz="2000" b="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digital</a:t>
            </a:r>
            <a:r>
              <a:rPr lang="it-IT" sz="20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endParaRPr lang="it-IT" sz="20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r>
              <a:rPr lang="it-IT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(e.g., </a:t>
            </a:r>
            <a:r>
              <a:rPr lang="it-IT" sz="18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it-IT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arrows</a:t>
            </a:r>
            <a:r>
              <a:rPr lang="it-IT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clicking</a:t>
            </a:r>
            <a:r>
              <a:rPr lang="it-IT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it-IT" sz="18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icons</a:t>
            </a:r>
            <a:r>
              <a:rPr lang="it-IT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etc.; </a:t>
            </a:r>
            <a:r>
              <a:rPr lang="it-IT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Hahnel</a:t>
            </a:r>
            <a:r>
              <a:rPr lang="it-IT" sz="1800" b="0" dirty="0">
                <a:latin typeface="Calibri" panose="020F0502020204030204" pitchFamily="34" charset="0"/>
                <a:cs typeface="Calibri" panose="020F0502020204030204" pitchFamily="34" charset="0"/>
              </a:rPr>
              <a:t> et al., 2016; </a:t>
            </a:r>
            <a:r>
              <a:rPr lang="it-IT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Fajardo</a:t>
            </a:r>
            <a:r>
              <a:rPr lang="it-IT" sz="1800" b="0" dirty="0">
                <a:latin typeface="Calibri" panose="020F0502020204030204" pitchFamily="34" charset="0"/>
                <a:cs typeface="Calibri" panose="020F0502020204030204" pitchFamily="34" charset="0"/>
              </a:rPr>
              <a:t> et al., 2016)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BF433F7C-942A-1743-8800-51844A5F73E0}"/>
              </a:ext>
            </a:extLst>
          </p:cNvPr>
          <p:cNvSpPr txBox="1"/>
          <p:nvPr/>
        </p:nvSpPr>
        <p:spPr>
          <a:xfrm>
            <a:off x="665019" y="5403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17970D67-9E9B-644F-9A0E-E4AE02F84CBF}"/>
              </a:ext>
            </a:extLst>
          </p:cNvPr>
          <p:cNvSpPr txBox="1"/>
          <p:nvPr/>
        </p:nvSpPr>
        <p:spPr>
          <a:xfrm>
            <a:off x="3823202" y="1484784"/>
            <a:ext cx="1749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Precursors</a:t>
            </a:r>
            <a:endParaRPr lang="it-IT" sz="2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AB6CF421-83C5-124C-99DD-398A868D77C8}"/>
              </a:ext>
            </a:extLst>
          </p:cNvPr>
          <p:cNvSpPr/>
          <p:nvPr/>
        </p:nvSpPr>
        <p:spPr>
          <a:xfrm>
            <a:off x="783715" y="5229200"/>
            <a:ext cx="7886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Word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stronger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influence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on screen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paper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2400" b="0" dirty="0">
                <a:latin typeface="Calibri" panose="020F0502020204030204" pitchFamily="34" charset="0"/>
                <a:cs typeface="Calibri" panose="020F0502020204030204" pitchFamily="34" charset="0"/>
              </a:rPr>
              <a:t>Kerr &amp; </a:t>
            </a:r>
            <a:r>
              <a:rPr lang="it-IT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Symons</a:t>
            </a:r>
            <a:r>
              <a:rPr lang="it-IT" sz="24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2006</a:t>
            </a:r>
            <a:r>
              <a:rPr lang="it-IT" sz="2400" b="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it-IT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Florit</a:t>
            </a:r>
            <a:r>
              <a:rPr lang="it-IT" sz="2400" b="0" dirty="0">
                <a:latin typeface="Calibri" panose="020F0502020204030204" pitchFamily="34" charset="0"/>
                <a:cs typeface="Calibri" panose="020F0502020204030204" pitchFamily="34" charset="0"/>
              </a:rPr>
              <a:t> et al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., 2023).</a:t>
            </a:r>
            <a:endParaRPr lang="it-IT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995"/>
            <a:ext cx="2039541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860032" y="406056"/>
            <a:ext cx="4122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Theoretical</a:t>
            </a:r>
            <a:r>
              <a:rPr lang="it-IT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Framework</a:t>
            </a:r>
            <a:endParaRPr lang="it-IT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47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4294967295"/>
          </p:nvPr>
        </p:nvSpPr>
        <p:spPr>
          <a:xfrm>
            <a:off x="323528" y="1844675"/>
            <a:ext cx="7510785" cy="4402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(RQ1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Do reading medium (paper vs. screen) and text genre (narrative vs. descriptive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 differentiate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text comprehension in children at the end of the first year of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primary school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(T2)? 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(RQ2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Do working memory, inference skills, and basic digital skills at the end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preschool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(T1) predict text comprehension at the end of the first year of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primary school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(T2), considering both text genre and reading medium, and controlling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word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reading skills? 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If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differences emerge at T2 for comprehension in relation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			reading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medium and text genre, are they predicted by the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precursors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measured at T1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? 			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076056" y="462717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it-IT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endParaRPr lang="it-IT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88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229687" y="1628775"/>
            <a:ext cx="864096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700"/>
              </a:lnSpc>
              <a:defRPr/>
            </a:pPr>
            <a:endParaRPr lang="it-IT" altLang="it-IT" sz="30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1656719" y="404640"/>
            <a:ext cx="7380000" cy="691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3600" b="1" i="0" u="none" strike="noStrike" kern="1200" spc="0" dirty="0">
              <a:ln>
                <a:noFill/>
              </a:ln>
              <a:solidFill>
                <a:srgbClr val="FFFFFF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33743" y="465313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 bwMode="auto">
          <a:xfrm>
            <a:off x="1445711" y="2636912"/>
            <a:ext cx="7802016" cy="3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rtlCol="0" anchor="t" anchorCtr="0">
            <a:noAutofit/>
          </a:bodyPr>
          <a:lstStyle/>
          <a:p>
            <a:pPr eaLnBrk="1" hangingPunct="1"/>
            <a:r>
              <a:rPr lang="it-IT" sz="2400" b="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Measures</a:t>
            </a:r>
            <a:endParaRPr lang="it-IT" sz="2400" b="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Working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T1</a:t>
            </a:r>
          </a:p>
          <a:p>
            <a:pPr eaLnBrk="1" hangingPunct="1"/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Inference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generation – T1</a:t>
            </a:r>
          </a:p>
          <a:p>
            <a:pPr eaLnBrk="1" hangingPunct="1"/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Digital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T1		</a:t>
            </a:r>
          </a:p>
          <a:p>
            <a:pPr eaLnBrk="1" hangingPunct="1"/>
            <a:r>
              <a:rPr lang="it-IT" sz="24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sz="24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mechanical</a:t>
            </a:r>
            <a:endParaRPr lang="it-IT" sz="24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it-IT" sz="24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navigation</a:t>
            </a:r>
            <a:endParaRPr lang="it-IT" sz="24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it-IT" sz="24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sz="24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symbolic</a:t>
            </a:r>
            <a:endParaRPr lang="it-IT" sz="24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Word </a:t>
            </a:r>
            <a:r>
              <a:rPr lang="it-IT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it-IT" sz="2400" b="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T2</a:t>
            </a:r>
          </a:p>
          <a:p>
            <a:pPr eaLnBrk="1" hangingPunct="1"/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Text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comprehension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T2 </a:t>
            </a:r>
            <a:r>
              <a:rPr lang="it-IT" sz="24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it-IT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it-IT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 bwMode="auto">
          <a:xfrm>
            <a:off x="1445711" y="1628775"/>
            <a:ext cx="633670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rtlCol="0" anchor="ctr" anchorCtr="0">
            <a:noAutofit/>
          </a:bodyPr>
          <a:lstStyle/>
          <a:p>
            <a:pPr eaLnBrk="1" hangingPunct="1"/>
            <a:r>
              <a:rPr lang="it-IT" sz="2400" b="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Participants</a:t>
            </a:r>
            <a:endParaRPr lang="it-IT" sz="2400" b="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N = 63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T1 and T2</a:t>
            </a:r>
            <a:endParaRPr lang="it-IT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622873" y="353765"/>
            <a:ext cx="1550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endParaRPr lang="it-IT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2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95536" y="1628775"/>
            <a:ext cx="864096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700"/>
              </a:lnSpc>
              <a:defRPr/>
            </a:pPr>
            <a:endParaRPr lang="it-IT" altLang="it-IT" sz="30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1656719" y="404640"/>
            <a:ext cx="7380000" cy="691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3600" b="1" i="0" u="none" strike="noStrike" kern="1200" spc="0" dirty="0">
              <a:ln>
                <a:noFill/>
              </a:ln>
              <a:solidFill>
                <a:srgbClr val="FFFFFF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99592" y="465313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 bwMode="auto">
          <a:xfrm>
            <a:off x="602657" y="5718827"/>
            <a:ext cx="801804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rtlCol="0" anchor="ctr" anchorCtr="0">
            <a:noAutofit/>
          </a:bodyPr>
          <a:lstStyle/>
          <a:p>
            <a:r>
              <a:rPr lang="it-IT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Interaction</a:t>
            </a:r>
            <a:r>
              <a:rPr lang="it-IT" sz="2400" b="0" dirty="0">
                <a:latin typeface="Calibri" panose="020F0502020204030204" pitchFamily="34" charset="0"/>
                <a:cs typeface="Calibri" panose="020F0502020204030204" pitchFamily="34" charset="0"/>
              </a:rPr>
              <a:t> of Medium and Text </a:t>
            </a:r>
            <a:r>
              <a:rPr lang="it-IT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Genre</a:t>
            </a:r>
            <a:r>
              <a:rPr lang="it-IT" sz="2400" b="0" dirty="0">
                <a:latin typeface="Calibri" panose="020F0502020204030204" pitchFamily="34" charset="0"/>
                <a:cs typeface="Calibri" panose="020F0502020204030204" pitchFamily="34" charset="0"/>
              </a:rPr>
              <a:t> on Text </a:t>
            </a:r>
            <a:r>
              <a:rPr lang="it-IT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Comprehension</a:t>
            </a:r>
            <a:endParaRPr lang="it-IT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it-IT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7005"/>
            <a:ext cx="5112568" cy="409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7020272" y="476672"/>
            <a:ext cx="1406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it-IT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95536" y="1628775"/>
            <a:ext cx="864096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700"/>
              </a:lnSpc>
              <a:defRPr/>
            </a:pPr>
            <a:endParaRPr lang="it-IT" altLang="it-IT" sz="30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1656719" y="404640"/>
            <a:ext cx="7380000" cy="691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3600" b="1" i="0" u="none" strike="noStrike" kern="1200" spc="0" dirty="0">
              <a:ln>
                <a:noFill/>
              </a:ln>
              <a:solidFill>
                <a:srgbClr val="FFFFFF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99592" y="465313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 bwMode="auto">
          <a:xfrm>
            <a:off x="779004" y="5501655"/>
            <a:ext cx="801804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rtlCol="0" anchor="ctr" anchorCtr="0">
            <a:noAutofit/>
          </a:bodyPr>
          <a:lstStyle/>
          <a:p>
            <a:pPr eaLnBrk="1" hangingPunct="1"/>
            <a:endParaRPr lang="it-IT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900553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7020272" y="476672"/>
            <a:ext cx="1406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it-IT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95536" y="1628775"/>
            <a:ext cx="864096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700"/>
              </a:lnSpc>
              <a:defRPr/>
            </a:pPr>
            <a:endParaRPr lang="it-IT" altLang="it-IT" sz="30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1656719" y="404640"/>
            <a:ext cx="7380000" cy="691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3600" b="1" i="0" u="none" strike="noStrike" kern="1200" spc="0" dirty="0">
              <a:ln>
                <a:noFill/>
              </a:ln>
              <a:solidFill>
                <a:srgbClr val="FFFFFF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99592" y="465313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 bwMode="auto">
          <a:xfrm>
            <a:off x="395536" y="5545431"/>
            <a:ext cx="852209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rtlCol="0" anchor="ctr" anchorCtr="0">
            <a:noAutofit/>
          </a:bodyPr>
          <a:lstStyle/>
          <a:p>
            <a:pPr eaLnBrk="1" hangingPunct="1"/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Percentage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ariance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it-IT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ach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Predictor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endParaRPr lang="it-IT" sz="24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Printed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Digital Narrative Text </a:t>
            </a:r>
            <a:endParaRPr lang="it-IT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852613"/>
            <a:ext cx="5457974" cy="35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7020272" y="476672"/>
            <a:ext cx="1406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it-IT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4294967295"/>
          </p:nvPr>
        </p:nvSpPr>
        <p:spPr>
          <a:xfrm>
            <a:off x="539552" y="5877272"/>
            <a:ext cx="82073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Clr>
                <a:srgbClr val="C00000"/>
              </a:buCl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Interaction 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Between Medium and Basic Digital Skills on Text Comprehension</a:t>
            </a:r>
            <a:endParaRPr lang="it-IT" altLang="it-IT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788055"/>
            <a:ext cx="5364956" cy="382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020272" y="476672"/>
            <a:ext cx="1406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it-IT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8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95536" y="1628775"/>
            <a:ext cx="864096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700"/>
              </a:lnSpc>
              <a:defRPr/>
            </a:pPr>
            <a:endParaRPr lang="it-IT" altLang="it-IT" sz="30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1656719" y="404640"/>
            <a:ext cx="7380000" cy="691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3600" b="1" i="0" u="none" strike="noStrike" kern="1200" spc="0" dirty="0">
              <a:ln>
                <a:noFill/>
              </a:ln>
              <a:solidFill>
                <a:srgbClr val="FFFFFF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99592" y="465313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 bwMode="auto">
          <a:xfrm>
            <a:off x="467544" y="1556792"/>
            <a:ext cx="8113476" cy="410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rtlCol="0" anchor="t" anchorCtr="0">
            <a:noAutofit/>
          </a:bodyPr>
          <a:lstStyle/>
          <a:p>
            <a:pPr eaLnBrk="1" hangingPunct="1"/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Disadvantage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on screen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regards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narrative text </a:t>
            </a:r>
          </a:p>
          <a:p>
            <a:pPr eaLnBrk="1" hangingPunct="1">
              <a:buClr>
                <a:srgbClr val="C00000"/>
              </a:buClr>
            </a:pPr>
            <a:r>
              <a:rPr lang="it-IT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comprehension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aligned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with the	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meta-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analyses</a:t>
            </a:r>
            <a:endParaRPr lang="it-IT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C00000"/>
              </a:buClr>
            </a:pPr>
            <a:r>
              <a:rPr lang="it-IT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Delgado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et al., 208; Clinton, 2019; Kong et </a:t>
            </a:r>
            <a:r>
              <a:rPr lang="it-IT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al., 2018)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on</a:t>
            </a:r>
          </a:p>
          <a:p>
            <a:pPr eaLnBrk="1" hangingPunct="1">
              <a:buClr>
                <a:srgbClr val="C00000"/>
              </a:buClr>
            </a:pPr>
            <a:r>
              <a:rPr lang="it-IT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much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older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aligned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with data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narrative </a:t>
            </a:r>
          </a:p>
          <a:p>
            <a:pPr eaLnBrk="1" hangingPunct="1">
              <a:buClr>
                <a:srgbClr val="C00000"/>
              </a:buClr>
            </a:pPr>
            <a:r>
              <a:rPr lang="it-IT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genre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exposed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to in the first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schooling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eaLnBrk="1" hangingPunct="1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it-IT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confirmed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importance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digital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resource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buClr>
                <a:srgbClr val="C00000"/>
              </a:buClr>
            </a:pP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online (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Fajardo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et al., 2016;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Neumann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et al., 2016),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becomes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buClr>
                <a:srgbClr val="C00000"/>
              </a:buClr>
            </a:pPr>
            <a:r>
              <a:rPr lang="it-IT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even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greater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young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readers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eaLnBrk="1" hangingPunct="1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it-IT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Digital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must be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considered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comprehensive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models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emergent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buClr>
                <a:srgbClr val="C00000"/>
              </a:buClr>
            </a:pP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digital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literacy</a:t>
            </a:r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/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it-IT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it-IT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it-IT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it-IT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it-IT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it-IT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020272" y="476672"/>
            <a:ext cx="1967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  <a:endParaRPr lang="it-IT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9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95536" y="1628775"/>
            <a:ext cx="864096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700"/>
              </a:lnSpc>
              <a:defRPr/>
            </a:pPr>
            <a:endParaRPr lang="it-IT" altLang="it-IT" sz="30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1656719" y="404640"/>
            <a:ext cx="7380000" cy="691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3600" b="1" i="0" u="none" strike="noStrike" kern="1200" spc="0" dirty="0">
              <a:ln>
                <a:noFill/>
              </a:ln>
              <a:solidFill>
                <a:srgbClr val="FFFFFF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99592" y="2132856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it-IT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8th </a:t>
            </a:r>
            <a:r>
              <a:rPr lang="it-IT" sz="28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graders</a:t>
            </a:r>
            <a:r>
              <a:rPr lang="it-IT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it-IT" sz="28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800" b="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 </a:t>
            </a:r>
            <a:r>
              <a:rPr lang="it-IT" sz="2800" b="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comprehension</a:t>
            </a:r>
            <a:r>
              <a:rPr lang="it-IT" sz="2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meta-</a:t>
            </a:r>
            <a:r>
              <a:rPr lang="it-IT" sz="2800" b="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comprehension</a:t>
            </a:r>
            <a:r>
              <a:rPr lang="it-IT" sz="2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Ronconi et al., 2022  </a:t>
            </a:r>
          </a:p>
          <a:p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2998788"/>
            <a:ext cx="18907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3700463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2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xmlns="" id="{700FD1DE-19D8-486F-9341-B45859D8F279}"/>
              </a:ext>
            </a:extLst>
          </p:cNvPr>
          <p:cNvGrpSpPr/>
          <p:nvPr/>
        </p:nvGrpSpPr>
        <p:grpSpPr>
          <a:xfrm>
            <a:off x="1858944" y="5174283"/>
            <a:ext cx="4622045" cy="1417658"/>
            <a:chOff x="807681" y="4267612"/>
            <a:chExt cx="5220664" cy="1417658"/>
          </a:xfrm>
        </p:grpSpPr>
        <p:sp>
          <p:nvSpPr>
            <p:cNvPr id="6" name="Ovale 5">
              <a:extLst>
                <a:ext uri="{FF2B5EF4-FFF2-40B4-BE49-F238E27FC236}">
                  <a16:creationId xmlns:a16="http://schemas.microsoft.com/office/drawing/2014/main" xmlns="" id="{28BCE72F-AB5F-4400-98D3-28D476861FEB}"/>
                </a:ext>
              </a:extLst>
            </p:cNvPr>
            <p:cNvSpPr/>
            <p:nvPr/>
          </p:nvSpPr>
          <p:spPr>
            <a:xfrm>
              <a:off x="807681" y="4267612"/>
              <a:ext cx="1771491" cy="1417658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Paper vs.  digital</a:t>
              </a:r>
              <a:endPara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xmlns="" id="{BD752391-5806-46E7-91B9-1FCBB331B694}"/>
                </a:ext>
              </a:extLst>
            </p:cNvPr>
            <p:cNvGrpSpPr/>
            <p:nvPr/>
          </p:nvGrpSpPr>
          <p:grpSpPr>
            <a:xfrm>
              <a:off x="2594904" y="4364429"/>
              <a:ext cx="3433441" cy="1224025"/>
              <a:chOff x="2594904" y="4364429"/>
              <a:chExt cx="3433441" cy="1224025"/>
            </a:xfrm>
          </p:grpSpPr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xmlns="" id="{DD1466F9-1E12-41CA-9846-FD1A70E2071B}"/>
                  </a:ext>
                </a:extLst>
              </p:cNvPr>
              <p:cNvSpPr txBox="1"/>
              <p:nvPr/>
            </p:nvSpPr>
            <p:spPr>
              <a:xfrm>
                <a:off x="2594904" y="4511130"/>
                <a:ext cx="2704882" cy="101566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Which reading medium is better for learning? </a:t>
                </a:r>
                <a:endParaRPr lang="it-IT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9" name="Picture 2" descr="punto di domanda 186x300 - Calcio Vicentino">
                <a:extLst>
                  <a:ext uri="{FF2B5EF4-FFF2-40B4-BE49-F238E27FC236}">
                    <a16:creationId xmlns:a16="http://schemas.microsoft.com/office/drawing/2014/main" xmlns="" id="{B380879C-E662-4F0F-8C44-C8D4FB1E06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06071">
                <a:off x="5151999" y="4364429"/>
                <a:ext cx="876346" cy="12240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xmlns="" id="{8D978359-D939-4FDD-A1AD-7531F0C53A45}"/>
              </a:ext>
            </a:extLst>
          </p:cNvPr>
          <p:cNvGrpSpPr/>
          <p:nvPr/>
        </p:nvGrpSpPr>
        <p:grpSpPr>
          <a:xfrm>
            <a:off x="251520" y="1769371"/>
            <a:ext cx="8305691" cy="3299409"/>
            <a:chOff x="887915" y="917149"/>
            <a:chExt cx="11074255" cy="3299409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xmlns="" id="{D5441648-5B8E-4489-B387-D0D63CD0BD0B}"/>
                </a:ext>
              </a:extLst>
            </p:cNvPr>
            <p:cNvGrpSpPr/>
            <p:nvPr/>
          </p:nvGrpSpPr>
          <p:grpSpPr>
            <a:xfrm>
              <a:off x="3545632" y="1272805"/>
              <a:ext cx="4255051" cy="2064694"/>
              <a:chOff x="3536301" y="725727"/>
              <a:chExt cx="4255051" cy="2064694"/>
            </a:xfrm>
          </p:grpSpPr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xmlns="" id="{85C828D2-FC31-4C3B-B05D-213F931660C4}"/>
                  </a:ext>
                </a:extLst>
              </p:cNvPr>
              <p:cNvSpPr txBox="1"/>
              <p:nvPr/>
            </p:nvSpPr>
            <p:spPr>
              <a:xfrm>
                <a:off x="3536301" y="1415871"/>
                <a:ext cx="4255051" cy="13745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immediately accessible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more cost-effective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reduced environmental impact </a:t>
                </a:r>
                <a:endParaRPr lang="it-IT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xmlns="" id="{EDE44624-62B0-4D69-ABFF-0A6D4A2006CB}"/>
                  </a:ext>
                </a:extLst>
              </p:cNvPr>
              <p:cNvSpPr txBox="1"/>
              <p:nvPr/>
            </p:nvSpPr>
            <p:spPr>
              <a:xfrm>
                <a:off x="3723720" y="725727"/>
                <a:ext cx="3362045" cy="707886"/>
              </a:xfrm>
              <a:prstGeom prst="rect">
                <a:avLst/>
              </a:prstGeom>
              <a:solidFill>
                <a:srgbClr val="C00000">
                  <a:alpha val="74902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Advantages of digital textbooks </a:t>
                </a:r>
              </a:p>
            </p:txBody>
          </p:sp>
        </p:grp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xmlns="" id="{AF95BD1A-A257-4FBE-8F55-56D5C10BFB24}"/>
                </a:ext>
              </a:extLst>
            </p:cNvPr>
            <p:cNvSpPr/>
            <p:nvPr/>
          </p:nvSpPr>
          <p:spPr>
            <a:xfrm>
              <a:off x="3115773" y="917149"/>
              <a:ext cx="8631468" cy="302037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17D1FDC9-9F98-4AAD-9529-CFBDFEC49871}"/>
                </a:ext>
              </a:extLst>
            </p:cNvPr>
            <p:cNvSpPr txBox="1"/>
            <p:nvPr/>
          </p:nvSpPr>
          <p:spPr>
            <a:xfrm>
              <a:off x="887915" y="1744497"/>
              <a:ext cx="2442788" cy="1323439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507BD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Printed texts increasingly replaced by digital </a:t>
              </a:r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versions</a:t>
              </a:r>
              <a:r>
                <a:rPr lang="en-US" sz="20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it-IT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6" descr="How to Choose Between In-Person School, Online Learning, and Home School">
              <a:extLst>
                <a:ext uri="{FF2B5EF4-FFF2-40B4-BE49-F238E27FC236}">
                  <a16:creationId xmlns:a16="http://schemas.microsoft.com/office/drawing/2014/main" xmlns="" id="{D4DFDF5D-CDF1-4975-BB1A-E480087B15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3141" y="2458441"/>
              <a:ext cx="3129029" cy="1758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ttangolo con angoli arrotondati 14">
              <a:extLst>
                <a:ext uri="{FF2B5EF4-FFF2-40B4-BE49-F238E27FC236}">
                  <a16:creationId xmlns:a16="http://schemas.microsoft.com/office/drawing/2014/main" xmlns="" id="{1EEB17D2-0DAD-44FD-9510-40A28AF8B258}"/>
                </a:ext>
              </a:extLst>
            </p:cNvPr>
            <p:cNvSpPr/>
            <p:nvPr/>
          </p:nvSpPr>
          <p:spPr>
            <a:xfrm>
              <a:off x="8052496" y="1149076"/>
              <a:ext cx="3289519" cy="1627746"/>
            </a:xfrm>
            <a:prstGeom prst="roundRect">
              <a:avLst/>
            </a:prstGeom>
            <a:solidFill>
              <a:srgbClr val="FBBE7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Covid-19 pandemic </a:t>
              </a:r>
              <a:r>
                <a:rPr lang="it-IT" sz="24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→</a:t>
              </a:r>
              <a:r>
                <a:rPr lang="it-IT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en-US" sz="2000" b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worldwide shift toward digital learning!</a:t>
              </a:r>
              <a:endParaRPr lang="it-IT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Rettangolo 17"/>
          <p:cNvSpPr/>
          <p:nvPr/>
        </p:nvSpPr>
        <p:spPr bwMode="auto">
          <a:xfrm>
            <a:off x="5903866" y="332656"/>
            <a:ext cx="2959918" cy="6480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200" dirty="0" err="1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Current</a:t>
            </a:r>
            <a:r>
              <a:rPr lang="it-IT" sz="32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Context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68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1-A2 grammar | LearnEnglish Teens - British Council">
            <a:extLst>
              <a:ext uri="{FF2B5EF4-FFF2-40B4-BE49-F238E27FC236}">
                <a16:creationId xmlns:a16="http://schemas.microsoft.com/office/drawing/2014/main" xmlns="" id="{23052021-02FB-421A-A588-4E471BEC5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7"/>
            <a:ext cx="2880320" cy="217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781EE1BD-A897-4121-AC75-766D3C3D64C9}"/>
              </a:ext>
            </a:extLst>
          </p:cNvPr>
          <p:cNvSpPr txBox="1"/>
          <p:nvPr/>
        </p:nvSpPr>
        <p:spPr>
          <a:xfrm>
            <a:off x="3779913" y="4723013"/>
            <a:ext cx="4680519" cy="2054409"/>
          </a:xfrm>
          <a:prstGeom prst="rect">
            <a:avLst/>
          </a:prstGeom>
          <a:noFill/>
          <a:ln>
            <a:solidFill>
              <a:srgbClr val="B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100"/>
              </a:lnSpc>
              <a:spcAft>
                <a:spcPts val="600"/>
              </a:spcAft>
              <a:buClr>
                <a:srgbClr val="B00000"/>
              </a:buClr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2000" b="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ew </a:t>
            </a:r>
            <a:r>
              <a:rPr lang="en-US" sz="20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studies available (Eyre et al., 2017; Goodwin et al., 2020; Simian et al., 2016)</a:t>
            </a:r>
            <a:endParaRPr lang="en-US" sz="2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ts val="2100"/>
              </a:lnSpc>
              <a:buClr>
                <a:srgbClr val="B00000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Mostly between-subjects design</a:t>
            </a:r>
          </a:p>
          <a:p>
            <a:pPr marL="342900" indent="-342900">
              <a:lnSpc>
                <a:spcPts val="2100"/>
              </a:lnSpc>
              <a:buClr>
                <a:srgbClr val="B00000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Mixed results</a:t>
            </a:r>
          </a:p>
          <a:p>
            <a:pPr marL="342900" indent="-342900">
              <a:lnSpc>
                <a:spcPts val="2100"/>
              </a:lnSpc>
              <a:buClr>
                <a:srgbClr val="B00000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studies on </a:t>
            </a:r>
            <a:r>
              <a:rPr lang="en-US" sz="20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metacomprehension</a:t>
            </a: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accuracy 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xmlns="" id="{740160C1-8CFD-4EA6-B636-32449A156A78}"/>
              </a:ext>
            </a:extLst>
          </p:cNvPr>
          <p:cNvGrpSpPr/>
          <p:nvPr/>
        </p:nvGrpSpPr>
        <p:grpSpPr>
          <a:xfrm>
            <a:off x="814226" y="1760637"/>
            <a:ext cx="7646206" cy="2824235"/>
            <a:chOff x="1464822" y="3959839"/>
            <a:chExt cx="10325719" cy="2433671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xmlns="" id="{5A511439-503E-448E-82A0-C34830904467}"/>
                </a:ext>
              </a:extLst>
            </p:cNvPr>
            <p:cNvSpPr txBox="1"/>
            <p:nvPr/>
          </p:nvSpPr>
          <p:spPr>
            <a:xfrm>
              <a:off x="4961269" y="3959839"/>
              <a:ext cx="6829272" cy="2433671"/>
            </a:xfrm>
            <a:prstGeom prst="rect">
              <a:avLst/>
            </a:prstGeom>
            <a:noFill/>
            <a:ln>
              <a:solidFill>
                <a:srgbClr val="B00000"/>
              </a:solidFill>
            </a:ln>
          </p:spPr>
          <p:txBody>
            <a:bodyPr wrap="square">
              <a:spAutoFit/>
            </a:bodyPr>
            <a:lstStyle/>
            <a:p>
              <a:pPr marL="742950" lvl="1" indent="-342000">
                <a:lnSpc>
                  <a:spcPts val="2100"/>
                </a:lnSpc>
                <a:spcAft>
                  <a:spcPts val="800"/>
                </a:spcAft>
                <a:buClr>
                  <a:srgbClr val="B00000"/>
                </a:buClr>
                <a:buFont typeface="Arial" panose="020B0604020202020204" pitchFamily="34" charset="0"/>
                <a:buChar char="•"/>
              </a:pPr>
              <a:r>
                <a:rPr lang="en-US" sz="2000" b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Digital devices integral part of their lives</a:t>
              </a:r>
            </a:p>
            <a:p>
              <a:pPr marL="742950" lvl="1" indent="-342000">
                <a:lnSpc>
                  <a:spcPts val="2100"/>
                </a:lnSpc>
                <a:spcAft>
                  <a:spcPts val="800"/>
                </a:spcAft>
                <a:buClr>
                  <a:srgbClr val="B00000"/>
                </a:buClr>
                <a:buFont typeface="Arial" panose="020B0604020202020204" pitchFamily="34" charset="0"/>
                <a:buChar char="•"/>
              </a:pPr>
              <a:r>
                <a:rPr lang="en-US" sz="2000" b="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U</a:t>
              </a:r>
              <a:r>
                <a:rPr lang="en-US" sz="2000" b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se daily digital texts for learning </a:t>
              </a:r>
            </a:p>
            <a:p>
              <a:pPr marL="742950" lvl="1" indent="-342000">
                <a:lnSpc>
                  <a:spcPts val="2100"/>
                </a:lnSpc>
                <a:spcAft>
                  <a:spcPts val="800"/>
                </a:spcAft>
                <a:buClr>
                  <a:srgbClr val="B00000"/>
                </a:buClr>
                <a:buFont typeface="Arial" panose="020B0604020202020204" pitchFamily="34" charset="0"/>
                <a:buChar char="•"/>
              </a:pPr>
              <a:r>
                <a:rPr lang="en-US" sz="2000" b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Covid19 pandemic</a:t>
              </a:r>
              <a:r>
                <a:rPr lang="it-IT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→ s</a:t>
              </a:r>
              <a:r>
                <a:rPr lang="en-US" sz="2000" b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2000" b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impetus toward digital learning </a:t>
              </a:r>
            </a:p>
            <a:p>
              <a:pPr marL="742950" lvl="1" indent="-342000">
                <a:lnSpc>
                  <a:spcPts val="2100"/>
                </a:lnSpc>
                <a:spcAft>
                  <a:spcPts val="800"/>
                </a:spcAft>
                <a:buClr>
                  <a:srgbClr val="B00000"/>
                </a:buClr>
                <a:buFont typeface="Arial" panose="020B0604020202020204" pitchFamily="34" charset="0"/>
                <a:buChar char="•"/>
              </a:pPr>
              <a:r>
                <a:rPr lang="en-US" sz="2000" b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Increasingly demotivated toward reading </a:t>
              </a:r>
              <a:r>
                <a:rPr lang="it-IT" sz="2000" b="0" dirty="0">
                  <a:solidFill>
                    <a:srgbClr val="B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→</a:t>
              </a:r>
              <a:r>
                <a:rPr lang="it-IT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reading on </a:t>
              </a:r>
              <a:r>
                <a:rPr lang="it-IT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screen </a:t>
              </a:r>
              <a:r>
                <a:rPr lang="it-IT" sz="20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perceived</a:t>
              </a:r>
              <a:r>
                <a:rPr lang="it-IT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20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as</a:t>
              </a:r>
              <a:r>
                <a:rPr lang="it-IT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20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less</a:t>
              </a:r>
              <a:r>
                <a:rPr lang="it-IT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20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boring</a:t>
              </a:r>
              <a:r>
                <a:rPr lang="it-IT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(</a:t>
              </a:r>
              <a:r>
                <a:rPr lang="en-US" sz="2000" b="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Dahan</a:t>
              </a:r>
              <a:r>
                <a:rPr lang="en-US" sz="2000" b="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Golan et al., 2018; Singer &amp; Alexander, 2017) </a:t>
              </a:r>
              <a:endParaRPr lang="it-IT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ttangolo con angoli arrotondati 10">
              <a:extLst>
                <a:ext uri="{FF2B5EF4-FFF2-40B4-BE49-F238E27FC236}">
                  <a16:creationId xmlns:a16="http://schemas.microsoft.com/office/drawing/2014/main" xmlns="" id="{E4AA945E-9B70-4CAF-B1F6-506438EB4B66}"/>
                </a:ext>
              </a:extLst>
            </p:cNvPr>
            <p:cNvSpPr/>
            <p:nvPr/>
          </p:nvSpPr>
          <p:spPr>
            <a:xfrm>
              <a:off x="1464822" y="3968297"/>
              <a:ext cx="2643144" cy="1372168"/>
            </a:xfrm>
            <a:prstGeom prst="roundRect">
              <a:avLst/>
            </a:prstGeom>
            <a:noFill/>
            <a:ln>
              <a:solidFill>
                <a:srgbClr val="B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Why focus on adolescent </a:t>
              </a:r>
              <a:r>
                <a:rPr lang="en-US" sz="2000" b="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students?  </a:t>
              </a:r>
              <a:endParaRPr lang="it-IT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5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o 22">
            <a:extLst>
              <a:ext uri="{FF2B5EF4-FFF2-40B4-BE49-F238E27FC236}">
                <a16:creationId xmlns:a16="http://schemas.microsoft.com/office/drawing/2014/main" xmlns="" id="{B1FE4ACD-8A3D-4F71-B3DC-4DB63FD6E0FA}"/>
              </a:ext>
            </a:extLst>
          </p:cNvPr>
          <p:cNvGrpSpPr/>
          <p:nvPr/>
        </p:nvGrpSpPr>
        <p:grpSpPr>
          <a:xfrm>
            <a:off x="309107" y="1899779"/>
            <a:ext cx="2809838" cy="3622534"/>
            <a:chOff x="1134207" y="2439465"/>
            <a:chExt cx="3982905" cy="1742517"/>
          </a:xfrm>
        </p:grpSpPr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xmlns="" id="{FE8E5B48-753F-49D4-A74C-9D038F08CBB4}"/>
                </a:ext>
              </a:extLst>
            </p:cNvPr>
            <p:cNvSpPr txBox="1"/>
            <p:nvPr/>
          </p:nvSpPr>
          <p:spPr>
            <a:xfrm>
              <a:off x="1134207" y="3101238"/>
              <a:ext cx="3982905" cy="10807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investigate the effects of reading </a:t>
              </a:r>
              <a:r>
                <a:rPr lang="en-US" sz="2000" b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medium on behavioral engagement, conceptual learning and </a:t>
              </a:r>
              <a:r>
                <a:rPr lang="en-US" sz="2000" b="0" dirty="0" err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metacomprehension</a:t>
              </a:r>
              <a:r>
                <a:rPr lang="en-US" sz="2000" b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when reading a long expository text. </a:t>
              </a:r>
              <a:endParaRPr lang="it-IT" sz="20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Ovale 24">
              <a:extLst>
                <a:ext uri="{FF2B5EF4-FFF2-40B4-BE49-F238E27FC236}">
                  <a16:creationId xmlns:a16="http://schemas.microsoft.com/office/drawing/2014/main" xmlns="" id="{24D65DD0-A6DF-4543-B0B4-6C6036090C52}"/>
                </a:ext>
              </a:extLst>
            </p:cNvPr>
            <p:cNvSpPr/>
            <p:nvPr/>
          </p:nvSpPr>
          <p:spPr>
            <a:xfrm>
              <a:off x="1512321" y="2439465"/>
              <a:ext cx="3059132" cy="488509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it-IT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General </a:t>
              </a:r>
              <a:r>
                <a:rPr lang="it-IT" sz="24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aim</a:t>
              </a:r>
              <a:endParaRPr lang="it-IT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xmlns="" id="{2270151D-5CA5-423E-ADA4-1C8E43DE3529}"/>
              </a:ext>
            </a:extLst>
          </p:cNvPr>
          <p:cNvGrpSpPr/>
          <p:nvPr/>
        </p:nvGrpSpPr>
        <p:grpSpPr>
          <a:xfrm>
            <a:off x="3197190" y="1412776"/>
            <a:ext cx="5760640" cy="4741794"/>
            <a:chOff x="4604985" y="1928534"/>
            <a:chExt cx="6843675" cy="4741794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xmlns="" id="{7EA4E1AA-9159-49AF-BF73-00C46DF3B5F6}"/>
                </a:ext>
              </a:extLst>
            </p:cNvPr>
            <p:cNvGrpSpPr/>
            <p:nvPr/>
          </p:nvGrpSpPr>
          <p:grpSpPr>
            <a:xfrm>
              <a:off x="4604985" y="3134040"/>
              <a:ext cx="6843675" cy="3536288"/>
              <a:chOff x="5400168" y="3190024"/>
              <a:chExt cx="6403058" cy="3536288"/>
            </a:xfrm>
            <a:solidFill>
              <a:srgbClr val="C00000"/>
            </a:solidFill>
          </p:grpSpPr>
          <p:grpSp>
            <p:nvGrpSpPr>
              <p:cNvPr id="7" name="Gruppo 6">
                <a:extLst>
                  <a:ext uri="{FF2B5EF4-FFF2-40B4-BE49-F238E27FC236}">
                    <a16:creationId xmlns:a16="http://schemas.microsoft.com/office/drawing/2014/main" xmlns="" id="{8C439016-F0EF-4D35-9F55-0BBF4960DA5E}"/>
                  </a:ext>
                </a:extLst>
              </p:cNvPr>
              <p:cNvGrpSpPr/>
              <p:nvPr/>
            </p:nvGrpSpPr>
            <p:grpSpPr>
              <a:xfrm>
                <a:off x="5400168" y="3190024"/>
                <a:ext cx="6403058" cy="1241861"/>
                <a:chOff x="3227114" y="3902827"/>
                <a:chExt cx="6403058" cy="1241861"/>
              </a:xfrm>
              <a:grpFill/>
            </p:grpSpPr>
            <p:sp>
              <p:nvSpPr>
                <p:cNvPr id="17" name="Ovale 16">
                  <a:extLst>
                    <a:ext uri="{FF2B5EF4-FFF2-40B4-BE49-F238E27FC236}">
                      <a16:creationId xmlns:a16="http://schemas.microsoft.com/office/drawing/2014/main" xmlns="" id="{DF09DD25-7745-4507-A6C9-B2F1D8EF0D4E}"/>
                    </a:ext>
                  </a:extLst>
                </p:cNvPr>
                <p:cNvSpPr/>
                <p:nvPr/>
              </p:nvSpPr>
              <p:spPr>
                <a:xfrm>
                  <a:off x="3227114" y="4317283"/>
                  <a:ext cx="1872761" cy="82740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r>
                    <a:rPr lang="it-IT" sz="2000" b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reading time?</a:t>
                  </a:r>
                </a:p>
              </p:txBody>
            </p:sp>
            <p:sp>
              <p:nvSpPr>
                <p:cNvPr id="18" name="Ovale 17">
                  <a:extLst>
                    <a:ext uri="{FF2B5EF4-FFF2-40B4-BE49-F238E27FC236}">
                      <a16:creationId xmlns:a16="http://schemas.microsoft.com/office/drawing/2014/main" xmlns="" id="{4FE5E323-9E7B-428A-9A63-81FCC9DE972B}"/>
                    </a:ext>
                  </a:extLst>
                </p:cNvPr>
                <p:cNvSpPr/>
                <p:nvPr/>
              </p:nvSpPr>
              <p:spPr>
                <a:xfrm>
                  <a:off x="6805969" y="4171382"/>
                  <a:ext cx="2824203" cy="97330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r>
                    <a:rPr lang="it-IT" sz="2000" b="0" dirty="0" err="1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calibration</a:t>
                  </a:r>
                  <a:r>
                    <a:rPr lang="it-IT" sz="2000" b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of </a:t>
                  </a:r>
                  <a:r>
                    <a:rPr lang="it-IT" sz="2000" b="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performance</a:t>
                  </a:r>
                  <a:r>
                    <a:rPr lang="it-IT" sz="2000" b="0" dirty="0">
                      <a:solidFill>
                        <a:schemeClr val="tx1"/>
                      </a:solidFill>
                      <a:cs typeface="Arial" panose="020B0604020202020204" pitchFamily="34" charset="0"/>
                    </a:rPr>
                    <a:t>?</a:t>
                  </a:r>
                </a:p>
              </p:txBody>
            </p:sp>
            <p:cxnSp>
              <p:nvCxnSpPr>
                <p:cNvPr id="19" name="Connettore 2 18">
                  <a:extLst>
                    <a:ext uri="{FF2B5EF4-FFF2-40B4-BE49-F238E27FC236}">
                      <a16:creationId xmlns:a16="http://schemas.microsoft.com/office/drawing/2014/main" xmlns="" id="{F6DA8C25-851C-4EB7-965B-4F9391D4F8E5}"/>
                    </a:ext>
                  </a:extLst>
                </p:cNvPr>
                <p:cNvCxnSpPr>
                  <a:cxnSpLocks/>
                  <a:endCxn id="18" idx="2"/>
                </p:cNvCxnSpPr>
                <p:nvPr/>
              </p:nvCxnSpPr>
              <p:spPr>
                <a:xfrm>
                  <a:off x="6036516" y="3902827"/>
                  <a:ext cx="769453" cy="755208"/>
                </a:xfrm>
                <a:prstGeom prst="straightConnector1">
                  <a:avLst/>
                </a:prstGeom>
                <a:grpFill/>
                <a:ln w="28575">
                  <a:solidFill>
                    <a:srgbClr val="B0000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ttore 2 19">
                  <a:extLst>
                    <a:ext uri="{FF2B5EF4-FFF2-40B4-BE49-F238E27FC236}">
                      <a16:creationId xmlns:a16="http://schemas.microsoft.com/office/drawing/2014/main" xmlns="" id="{3018E10A-27E1-4112-B540-9037571DA457}"/>
                    </a:ext>
                  </a:extLst>
                </p:cNvPr>
                <p:cNvCxnSpPr>
                  <a:cxnSpLocks/>
                  <a:endCxn id="17" idx="6"/>
                </p:cNvCxnSpPr>
                <p:nvPr/>
              </p:nvCxnSpPr>
              <p:spPr>
                <a:xfrm flipH="1">
                  <a:off x="5099875" y="3902827"/>
                  <a:ext cx="936641" cy="828159"/>
                </a:xfrm>
                <a:prstGeom prst="straightConnector1">
                  <a:avLst/>
                </a:prstGeom>
                <a:grpFill/>
                <a:ln w="28575">
                  <a:solidFill>
                    <a:srgbClr val="B0000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Ovale 8">
                <a:extLst>
                  <a:ext uri="{FF2B5EF4-FFF2-40B4-BE49-F238E27FC236}">
                    <a16:creationId xmlns:a16="http://schemas.microsoft.com/office/drawing/2014/main" xmlns="" id="{35A4BDB8-1763-4267-ABDB-F88E2C1F005A}"/>
                  </a:ext>
                </a:extLst>
              </p:cNvPr>
              <p:cNvSpPr/>
              <p:nvPr/>
            </p:nvSpPr>
            <p:spPr>
              <a:xfrm>
                <a:off x="5643485" y="4620044"/>
                <a:ext cx="2358176" cy="101556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perception</a:t>
                </a:r>
                <a:r>
                  <a:rPr lang="it-IT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of cognitive load ?</a:t>
                </a:r>
              </a:p>
            </p:txBody>
          </p:sp>
          <p:cxnSp>
            <p:nvCxnSpPr>
              <p:cNvPr id="11" name="Connettore 2 10">
                <a:extLst>
                  <a:ext uri="{FF2B5EF4-FFF2-40B4-BE49-F238E27FC236}">
                    <a16:creationId xmlns:a16="http://schemas.microsoft.com/office/drawing/2014/main" xmlns="" id="{810B7529-E1CE-4061-9C39-5C27B6672D21}"/>
                  </a:ext>
                </a:extLst>
              </p:cNvPr>
              <p:cNvCxnSpPr>
                <a:cxnSpLocks/>
                <a:endCxn id="9" idx="7"/>
              </p:cNvCxnSpPr>
              <p:nvPr/>
            </p:nvCxnSpPr>
            <p:spPr>
              <a:xfrm flipH="1">
                <a:off x="7656313" y="3190024"/>
                <a:ext cx="553256" cy="1578746"/>
              </a:xfrm>
              <a:prstGeom prst="straightConnector1">
                <a:avLst/>
              </a:prstGeom>
              <a:grpFill/>
              <a:ln w="28575">
                <a:solidFill>
                  <a:srgbClr val="B0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Ovale 11">
                <a:extLst>
                  <a:ext uri="{FF2B5EF4-FFF2-40B4-BE49-F238E27FC236}">
                    <a16:creationId xmlns:a16="http://schemas.microsoft.com/office/drawing/2014/main" xmlns="" id="{05FFCEE4-9506-43B9-829D-D665FA522DB1}"/>
                  </a:ext>
                </a:extLst>
              </p:cNvPr>
              <p:cNvSpPr/>
              <p:nvPr/>
            </p:nvSpPr>
            <p:spPr>
              <a:xfrm>
                <a:off x="8648395" y="4765894"/>
                <a:ext cx="2257666" cy="82740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it-IT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transfer of knowledge?</a:t>
                </a:r>
              </a:p>
            </p:txBody>
          </p:sp>
          <p:sp>
            <p:nvSpPr>
              <p:cNvPr id="13" name="Ovale 12">
                <a:extLst>
                  <a:ext uri="{FF2B5EF4-FFF2-40B4-BE49-F238E27FC236}">
                    <a16:creationId xmlns:a16="http://schemas.microsoft.com/office/drawing/2014/main" xmlns="" id="{566AF887-09DD-4284-AEC8-402954681034}"/>
                  </a:ext>
                </a:extLst>
              </p:cNvPr>
              <p:cNvSpPr/>
              <p:nvPr/>
            </p:nvSpPr>
            <p:spPr>
              <a:xfrm>
                <a:off x="6796141" y="5898907"/>
                <a:ext cx="3125530" cy="82740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text </a:t>
                </a:r>
                <a:r>
                  <a:rPr lang="it-IT" sz="2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comprehension</a:t>
                </a:r>
                <a:r>
                  <a:rPr lang="it-IT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</p:txBody>
          </p:sp>
          <p:cxnSp>
            <p:nvCxnSpPr>
              <p:cNvPr id="14" name="Connettore 2 13">
                <a:extLst>
                  <a:ext uri="{FF2B5EF4-FFF2-40B4-BE49-F238E27FC236}">
                    <a16:creationId xmlns:a16="http://schemas.microsoft.com/office/drawing/2014/main" xmlns="" id="{C92B0981-76E5-4893-AE41-80AB44FDD748}"/>
                  </a:ext>
                </a:extLst>
              </p:cNvPr>
              <p:cNvCxnSpPr>
                <a:cxnSpLocks/>
                <a:endCxn id="13" idx="0"/>
              </p:cNvCxnSpPr>
              <p:nvPr/>
            </p:nvCxnSpPr>
            <p:spPr>
              <a:xfrm>
                <a:off x="8209570" y="3190024"/>
                <a:ext cx="149336" cy="2708883"/>
              </a:xfrm>
              <a:prstGeom prst="straightConnector1">
                <a:avLst/>
              </a:prstGeom>
              <a:grpFill/>
              <a:ln w="28575">
                <a:solidFill>
                  <a:srgbClr val="B0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Connettore 2 14">
                <a:extLst>
                  <a:ext uri="{FF2B5EF4-FFF2-40B4-BE49-F238E27FC236}">
                    <a16:creationId xmlns:a16="http://schemas.microsoft.com/office/drawing/2014/main" xmlns="" id="{99AC2659-92BE-42C2-B16A-7C0E9D55F37E}"/>
                  </a:ext>
                </a:extLst>
              </p:cNvPr>
              <p:cNvCxnSpPr>
                <a:cxnSpLocks/>
                <a:endCxn id="12" idx="1"/>
              </p:cNvCxnSpPr>
              <p:nvPr/>
            </p:nvCxnSpPr>
            <p:spPr>
              <a:xfrm>
                <a:off x="8209570" y="3190024"/>
                <a:ext cx="769453" cy="1697041"/>
              </a:xfrm>
              <a:prstGeom prst="straightConnector1">
                <a:avLst/>
              </a:prstGeom>
              <a:grpFill/>
              <a:ln w="28575">
                <a:solidFill>
                  <a:srgbClr val="B0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xmlns="" id="{269E2B55-D912-4F1B-8F77-8E686EBB163A}"/>
                </a:ext>
              </a:extLst>
            </p:cNvPr>
            <p:cNvSpPr txBox="1"/>
            <p:nvPr/>
          </p:nvSpPr>
          <p:spPr>
            <a:xfrm>
              <a:off x="5711709" y="1928534"/>
              <a:ext cx="4227677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it-IT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Does reading medium (printed vs. digital text) </a:t>
              </a:r>
              <a:r>
                <a:rPr lang="it-IT" sz="20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affect</a:t>
              </a:r>
              <a:r>
                <a:rPr lang="it-IT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20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secondary</a:t>
              </a:r>
              <a:r>
                <a:rPr lang="it-IT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 school </a:t>
              </a:r>
              <a:r>
                <a:rPr lang="it-IT" sz="20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students</a:t>
              </a:r>
              <a:r>
                <a:rPr lang="it-IT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’</a:t>
              </a:r>
            </a:p>
          </p:txBody>
        </p:sp>
      </p:grpSp>
      <p:sp>
        <p:nvSpPr>
          <p:cNvPr id="29" name="CasellaDiTesto 28"/>
          <p:cNvSpPr txBox="1"/>
          <p:nvPr/>
        </p:nvSpPr>
        <p:spPr>
          <a:xfrm>
            <a:off x="5304659" y="462717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it-IT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endParaRPr lang="it-IT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8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4294967295"/>
          </p:nvPr>
        </p:nvSpPr>
        <p:spPr>
          <a:xfrm>
            <a:off x="467544" y="1628775"/>
            <a:ext cx="7463606" cy="4525963"/>
          </a:xfrm>
        </p:spPr>
        <p:txBody>
          <a:bodyPr/>
          <a:lstStyle/>
          <a:p>
            <a:pPr marL="0" lvl="0" indent="0">
              <a:buNone/>
            </a:pPr>
            <a:r>
              <a:rPr lang="it-IT" sz="2400" dirty="0" err="1" smtClean="0">
                <a:solidFill>
                  <a:srgbClr val="B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Participants</a:t>
            </a:r>
            <a:endParaRPr lang="it-IT" sz="2400" dirty="0" smtClean="0">
              <a:solidFill>
                <a:srgbClr val="B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150 eighth graders (60% females;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13.5,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SD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= 0.43) in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eight classes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from four urban lower secondary schools in northern Italy. </a:t>
            </a:r>
            <a:endParaRPr lang="it-IT" sz="2000" dirty="0">
              <a:solidFill>
                <a:srgbClr val="B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it-IT" sz="2000" dirty="0">
              <a:solidFill>
                <a:srgbClr val="B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it-IT" sz="2400" dirty="0" err="1" smtClean="0">
                <a:solidFill>
                  <a:srgbClr val="B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Texts</a:t>
            </a:r>
            <a:r>
              <a:rPr lang="it-IT" sz="2400" dirty="0" smtClean="0">
                <a:solidFill>
                  <a:srgbClr val="B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Two informational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texts: one about phobias, the other about stress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lvl="0" indent="0">
              <a:buNone/>
            </a:pPr>
            <a:endParaRPr lang="en-US" sz="2000" dirty="0">
              <a:solidFill>
                <a:srgbClr val="B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000" dirty="0" smtClean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  <a:p>
            <a:pPr marL="0" lvl="0" indent="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Within-subjects: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each participant read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both texts,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one on paper and the other on a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tablet (text in one screen),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a counterbalanced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order. 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020272" y="370353"/>
            <a:ext cx="1550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endParaRPr lang="it-IT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59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4294967295"/>
          </p:nvPr>
        </p:nvSpPr>
        <p:spPr>
          <a:xfrm>
            <a:off x="395536" y="1557338"/>
            <a:ext cx="6699002" cy="4525962"/>
          </a:xfrm>
        </p:spPr>
        <p:txBody>
          <a:bodyPr/>
          <a:lstStyle/>
          <a:p>
            <a:pPr marL="0" lvl="0" indent="0">
              <a:buNone/>
            </a:pPr>
            <a:r>
              <a:rPr lang="it-IT" sz="2400" dirty="0" smtClean="0">
                <a:solidFill>
                  <a:srgbClr val="B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 smtClean="0">
                <a:solidFill>
                  <a:srgbClr val="B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it-IT" sz="2400" dirty="0" smtClean="0">
                <a:solidFill>
                  <a:srgbClr val="B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 smtClean="0">
                <a:solidFill>
                  <a:srgbClr val="B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endParaRPr lang="it-IT" sz="2400" dirty="0" smtClean="0">
              <a:solidFill>
                <a:srgbClr val="B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Reading time</a:t>
            </a:r>
          </a:p>
          <a:p>
            <a:pPr marL="0" lvl="0" indent="0">
              <a:buNone/>
            </a:pPr>
            <a:endParaRPr lang="it-IT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Text </a:t>
            </a: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comprehension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(open-</a:t>
            </a: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ended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lvl="0" indent="0">
              <a:buNone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idea</a:t>
            </a:r>
          </a:p>
          <a:p>
            <a:pPr marL="0" lvl="0" indent="0">
              <a:buNone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key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endParaRPr lang="it-IT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relevant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information</a:t>
            </a:r>
          </a:p>
          <a:p>
            <a:pPr marL="0" lvl="0" indent="0">
              <a:buNone/>
            </a:pPr>
            <a:endParaRPr lang="it-IT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Calibration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bias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inaccuracy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self-</a:t>
            </a: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	</a:t>
            </a: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comprehension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performance and </a:t>
            </a: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actual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performance</a:t>
            </a:r>
          </a:p>
          <a:p>
            <a:pPr marL="0" lvl="0" indent="0">
              <a:buNone/>
            </a:pP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it-IT" sz="2400" dirty="0">
              <a:solidFill>
                <a:srgbClr val="B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it-IT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it-IT" sz="2000" dirty="0" smtClean="0">
              <a:solidFill>
                <a:srgbClr val="B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it-IT" sz="2000" dirty="0">
              <a:solidFill>
                <a:srgbClr val="B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732240" y="353765"/>
            <a:ext cx="1550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endParaRPr lang="it-IT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35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4294967295"/>
          </p:nvPr>
        </p:nvSpPr>
        <p:spPr>
          <a:xfrm>
            <a:off x="1259632" y="1557338"/>
            <a:ext cx="6339086" cy="4525962"/>
          </a:xfrm>
        </p:spPr>
        <p:txBody>
          <a:bodyPr/>
          <a:lstStyle/>
          <a:p>
            <a:pPr marL="0" lvl="0" indent="0">
              <a:buNone/>
            </a:pPr>
            <a:r>
              <a:rPr lang="it-IT" sz="2400" dirty="0" smtClean="0">
                <a:solidFill>
                  <a:srgbClr val="B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</a:t>
            </a:r>
            <a:r>
              <a:rPr lang="it-IT" sz="2400" dirty="0" err="1" smtClean="0">
                <a:solidFill>
                  <a:srgbClr val="B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endParaRPr lang="it-IT" sz="2400" dirty="0" smtClean="0">
              <a:solidFill>
                <a:srgbClr val="B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it-IT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Gender</a:t>
            </a:r>
          </a:p>
          <a:p>
            <a:pPr marL="0" lvl="0" indent="0">
              <a:buNone/>
            </a:pP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Working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it-IT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it-IT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Reading </a:t>
            </a: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comprehension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ability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it-IT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Topic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knowledge</a:t>
            </a:r>
            <a:endParaRPr lang="it-IT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it-IT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Topic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interest</a:t>
            </a:r>
            <a:endParaRPr lang="it-IT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it-IT" sz="2400" dirty="0">
              <a:solidFill>
                <a:srgbClr val="B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it-IT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it-IT" sz="2000" dirty="0" smtClean="0">
              <a:solidFill>
                <a:srgbClr val="B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it-IT" sz="2000" dirty="0">
              <a:solidFill>
                <a:srgbClr val="B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8589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46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1043608" y="1700808"/>
            <a:ext cx="72728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sz="2800" b="0" dirty="0">
              <a:solidFill>
                <a:srgbClr val="B0000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412776"/>
            <a:ext cx="5393547" cy="477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67544" y="6181573"/>
            <a:ext cx="8685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Interaction 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Effect 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Reading 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edium and Gender 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Reading 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ime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941211" y="353765"/>
            <a:ext cx="1735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it-IT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1043608" y="1700808"/>
            <a:ext cx="72728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sz="2800" b="0" dirty="0">
              <a:solidFill>
                <a:srgbClr val="B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6290275"/>
            <a:ext cx="8944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Interaction Effect of Reading 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edium and Gender 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Calibration 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ias</a:t>
            </a:r>
            <a:r>
              <a:rPr lang="en-US" sz="2400" b="0" dirty="0"/>
              <a:t>. 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76339"/>
            <a:ext cx="5832648" cy="482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941211" y="353765"/>
            <a:ext cx="1735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it-IT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7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1043608" y="1700808"/>
            <a:ext cx="72728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sz="2800" b="0" dirty="0">
              <a:solidFill>
                <a:srgbClr val="B0000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72" y="1772394"/>
            <a:ext cx="8140076" cy="32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6941211" y="353765"/>
            <a:ext cx="1735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it-IT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31876" y="5445224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Calibration Bias as Negative Mediator of the Effect of Medium on Comprehension 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of Main 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Idea. </a:t>
            </a:r>
            <a:endParaRPr lang="it-IT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1043608" y="1700808"/>
            <a:ext cx="72728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sz="2800" b="0" dirty="0">
              <a:solidFill>
                <a:srgbClr val="B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941211" y="353765"/>
            <a:ext cx="1735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it-IT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31876" y="5445224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Calibration Bias as Negative Mediator of the Effect of Medium on Comprehension 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Key Points.</a:t>
            </a:r>
            <a:endParaRPr lang="it-IT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3835"/>
            <a:ext cx="840566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8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467544" y="580526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Overall</a:t>
            </a:r>
            <a:r>
              <a:rPr lang="it-IT" sz="24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better</a:t>
            </a:r>
            <a:r>
              <a:rPr lang="it-IT" sz="2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comprehension</a:t>
            </a:r>
            <a:r>
              <a:rPr lang="it-IT" sz="2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it-IT" sz="2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it-IT" sz="2400" b="0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it-IT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paper</a:t>
            </a:r>
            <a:r>
              <a:rPr lang="it-IT" sz="24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regardless</a:t>
            </a:r>
            <a:r>
              <a:rPr lang="it-IT" sz="2400" b="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levels of </a:t>
            </a: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comprehension.</a:t>
            </a:r>
            <a:endParaRPr lang="it-IT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22000" y="1454517"/>
            <a:ext cx="8016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considering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comprehension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medium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18907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40" y="1872974"/>
            <a:ext cx="6784204" cy="386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6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9A121BE-9C4B-9641-8274-8CC78DA3E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55839"/>
            <a:ext cx="4752528" cy="211717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National and International </a:t>
            </a:r>
            <a:r>
              <a:rPr 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comprehension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tests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administred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digitally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PIRLS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PISA, and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INVALSI</a:t>
            </a:r>
          </a:p>
          <a:p>
            <a:pPr marL="0" indent="0">
              <a:buNone/>
            </a:pP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410" y="1455839"/>
            <a:ext cx="1883569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962" y="189190"/>
            <a:ext cx="2039541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5400600" cy="144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75775"/>
            <a:ext cx="7849621" cy="75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 bwMode="auto">
          <a:xfrm>
            <a:off x="5835969" y="395260"/>
            <a:ext cx="2959918" cy="6480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200" dirty="0" err="1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Current</a:t>
            </a:r>
            <a:r>
              <a:rPr lang="it-IT" sz="32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Context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95536" y="1628775"/>
            <a:ext cx="864096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700"/>
              </a:lnSpc>
              <a:defRPr/>
            </a:pPr>
            <a:endParaRPr lang="it-IT" altLang="it-IT" sz="30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1656719" y="404640"/>
            <a:ext cx="7380000" cy="691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3600" b="1" i="0" u="none" strike="noStrike" kern="1200" spc="0" dirty="0">
              <a:ln>
                <a:noFill/>
              </a:ln>
              <a:solidFill>
                <a:srgbClr val="FFFFFF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99592" y="465313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 bwMode="auto">
          <a:xfrm>
            <a:off x="731286" y="1916832"/>
            <a:ext cx="7969460" cy="410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rtlCol="0" anchor="t" anchorCtr="0">
            <a:noAutofit/>
          </a:bodyPr>
          <a:lstStyle/>
          <a:p>
            <a:pPr marL="342900" indent="-342900" eaLnBrk="1" hangingPunct="1">
              <a:buClr>
                <a:srgbClr val="B0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dolescent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students’ deeper comprehension 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is greater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when reading </a:t>
            </a:r>
            <a:endParaRPr lang="en-US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B00000"/>
              </a:buClr>
              <a:buSzPct val="120000"/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expository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texts in 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print than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when reading digitally. </a:t>
            </a:r>
            <a:endParaRPr lang="en-US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Clr>
                <a:srgbClr val="B00000"/>
              </a:buClr>
              <a:buSzPct val="120000"/>
              <a:buFont typeface="Wingdings" panose="05000000000000000000" pitchFamily="2" charset="2"/>
              <a:buChar char="Ø"/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Clr>
                <a:srgbClr val="B0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This outcome is 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accompanied by higher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metacognitive 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calibration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bias for </a:t>
            </a:r>
            <a:endParaRPr lang="en-US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B00000"/>
              </a:buClr>
              <a:buSzPct val="120000"/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reading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screen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compared to reading on 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paper.</a:t>
            </a:r>
          </a:p>
          <a:p>
            <a:pPr marL="342900" indent="-342900" eaLnBrk="1" hangingPunct="1">
              <a:buClr>
                <a:srgbClr val="B00000"/>
              </a:buClr>
              <a:buSzPct val="120000"/>
              <a:buFont typeface="Wingdings" panose="05000000000000000000" pitchFamily="2" charset="2"/>
              <a:buChar char="Ø"/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Clr>
                <a:srgbClr val="B0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Calibration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bias 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negatively mediates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the effect of reading medium on </a:t>
            </a:r>
            <a:endParaRPr lang="en-US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B00000"/>
              </a:buClr>
              <a:buSzPct val="120000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comprehension performance</a:t>
            </a:r>
            <a:r>
              <a:rPr lang="en-US" sz="2000" b="0" dirty="0"/>
              <a:t>.</a:t>
            </a:r>
            <a:endParaRPr lang="en-US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it-IT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020272" y="476672"/>
            <a:ext cx="1967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  <a:endParaRPr lang="it-IT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1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95536" y="1628775"/>
            <a:ext cx="864096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700"/>
              </a:lnSpc>
              <a:defRPr/>
            </a:pPr>
            <a:endParaRPr lang="it-IT" altLang="it-IT" sz="30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1656719" y="404640"/>
            <a:ext cx="7380000" cy="691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3600" b="1" i="0" u="none" strike="noStrike" kern="1200" spc="0" dirty="0">
              <a:ln>
                <a:noFill/>
              </a:ln>
              <a:solidFill>
                <a:srgbClr val="FFFFFF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2774" y="1809451"/>
            <a:ext cx="77768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it-IT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7th and 8th </a:t>
            </a:r>
            <a:r>
              <a:rPr lang="it-IT" sz="28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graders</a:t>
            </a:r>
            <a:r>
              <a:rPr lang="it-IT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it-IT" sz="28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800" b="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800" b="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Highlighting</a:t>
            </a:r>
            <a:r>
              <a:rPr lang="it-IT" sz="2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text </a:t>
            </a:r>
            <a:r>
              <a:rPr lang="it-IT" sz="2800" b="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comprehension</a:t>
            </a:r>
            <a:r>
              <a:rPr lang="it-IT" sz="2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meta-</a:t>
            </a:r>
            <a:r>
              <a:rPr lang="it-IT" sz="2800" b="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comprehension</a:t>
            </a:r>
            <a:endParaRPr lang="it-IT" sz="2800" b="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Ronconi et al., 2023  </a:t>
            </a:r>
          </a:p>
          <a:p>
            <a:endParaRPr lang="it-IT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431" y="4869160"/>
            <a:ext cx="2376264" cy="134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4"/>
            <a:ext cx="272712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2998788"/>
            <a:ext cx="18907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6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o 22">
            <a:extLst>
              <a:ext uri="{FF2B5EF4-FFF2-40B4-BE49-F238E27FC236}">
                <a16:creationId xmlns:a16="http://schemas.microsoft.com/office/drawing/2014/main" xmlns="" id="{B1FE4ACD-8A3D-4F71-B3DC-4DB63FD6E0FA}"/>
              </a:ext>
            </a:extLst>
          </p:cNvPr>
          <p:cNvGrpSpPr/>
          <p:nvPr/>
        </p:nvGrpSpPr>
        <p:grpSpPr>
          <a:xfrm>
            <a:off x="309107" y="1899779"/>
            <a:ext cx="2809838" cy="3622535"/>
            <a:chOff x="1134207" y="2439465"/>
            <a:chExt cx="3982905" cy="1742518"/>
          </a:xfrm>
        </p:grpSpPr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xmlns="" id="{FE8E5B48-753F-49D4-A74C-9D038F08CBB4}"/>
                </a:ext>
              </a:extLst>
            </p:cNvPr>
            <p:cNvSpPr txBox="1"/>
            <p:nvPr/>
          </p:nvSpPr>
          <p:spPr>
            <a:xfrm>
              <a:off x="1134207" y="3101238"/>
              <a:ext cx="3982905" cy="10807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investigate the effects of </a:t>
              </a:r>
              <a:r>
                <a:rPr lang="en-US" sz="2000" b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simplest and technically easiest reading strategy: highlighting when reading a long expository text. </a:t>
              </a:r>
              <a:endParaRPr lang="it-IT" sz="20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Ovale 24">
              <a:extLst>
                <a:ext uri="{FF2B5EF4-FFF2-40B4-BE49-F238E27FC236}">
                  <a16:creationId xmlns:a16="http://schemas.microsoft.com/office/drawing/2014/main" xmlns="" id="{24D65DD0-A6DF-4543-B0B4-6C6036090C52}"/>
                </a:ext>
              </a:extLst>
            </p:cNvPr>
            <p:cNvSpPr/>
            <p:nvPr/>
          </p:nvSpPr>
          <p:spPr>
            <a:xfrm>
              <a:off x="1512321" y="2439465"/>
              <a:ext cx="3059132" cy="488509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it-IT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General </a:t>
              </a:r>
              <a:r>
                <a:rPr lang="it-IT" sz="24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aim</a:t>
              </a:r>
              <a:endParaRPr lang="it-IT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xmlns="" id="{2270151D-5CA5-423E-ADA4-1C8E43DE3529}"/>
              </a:ext>
            </a:extLst>
          </p:cNvPr>
          <p:cNvGrpSpPr/>
          <p:nvPr/>
        </p:nvGrpSpPr>
        <p:grpSpPr>
          <a:xfrm>
            <a:off x="3199647" y="1430487"/>
            <a:ext cx="5853178" cy="4741794"/>
            <a:chOff x="4604985" y="1928534"/>
            <a:chExt cx="6953611" cy="4741794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xmlns="" id="{7EA4E1AA-9159-49AF-BF73-00C46DF3B5F6}"/>
                </a:ext>
              </a:extLst>
            </p:cNvPr>
            <p:cNvGrpSpPr/>
            <p:nvPr/>
          </p:nvGrpSpPr>
          <p:grpSpPr>
            <a:xfrm>
              <a:off x="4604985" y="3132872"/>
              <a:ext cx="6953611" cy="3537456"/>
              <a:chOff x="5400168" y="3188856"/>
              <a:chExt cx="6505916" cy="3537456"/>
            </a:xfrm>
            <a:solidFill>
              <a:srgbClr val="C00000"/>
            </a:solidFill>
          </p:grpSpPr>
          <p:grpSp>
            <p:nvGrpSpPr>
              <p:cNvPr id="7" name="Gruppo 6">
                <a:extLst>
                  <a:ext uri="{FF2B5EF4-FFF2-40B4-BE49-F238E27FC236}">
                    <a16:creationId xmlns:a16="http://schemas.microsoft.com/office/drawing/2014/main" xmlns="" id="{8C439016-F0EF-4D35-9F55-0BBF4960DA5E}"/>
                  </a:ext>
                </a:extLst>
              </p:cNvPr>
              <p:cNvGrpSpPr/>
              <p:nvPr/>
            </p:nvGrpSpPr>
            <p:grpSpPr>
              <a:xfrm>
                <a:off x="5400168" y="3188856"/>
                <a:ext cx="6505916" cy="1758187"/>
                <a:chOff x="3227114" y="3901659"/>
                <a:chExt cx="6505916" cy="1758187"/>
              </a:xfrm>
              <a:grpFill/>
            </p:grpSpPr>
            <p:sp>
              <p:nvSpPr>
                <p:cNvPr id="17" name="Ovale 16">
                  <a:extLst>
                    <a:ext uri="{FF2B5EF4-FFF2-40B4-BE49-F238E27FC236}">
                      <a16:creationId xmlns:a16="http://schemas.microsoft.com/office/drawing/2014/main" xmlns="" id="{DF09DD25-7745-4507-A6C9-B2F1D8EF0D4E}"/>
                    </a:ext>
                  </a:extLst>
                </p:cNvPr>
                <p:cNvSpPr/>
                <p:nvPr/>
              </p:nvSpPr>
              <p:spPr>
                <a:xfrm>
                  <a:off x="3227114" y="4317283"/>
                  <a:ext cx="1872761" cy="82740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r>
                    <a:rPr lang="it-IT" sz="2000" b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reading time?</a:t>
                  </a:r>
                </a:p>
              </p:txBody>
            </p:sp>
            <p:sp>
              <p:nvSpPr>
                <p:cNvPr id="18" name="Ovale 17">
                  <a:extLst>
                    <a:ext uri="{FF2B5EF4-FFF2-40B4-BE49-F238E27FC236}">
                      <a16:creationId xmlns:a16="http://schemas.microsoft.com/office/drawing/2014/main" xmlns="" id="{4FE5E323-9E7B-428A-9A63-81FCC9DE972B}"/>
                    </a:ext>
                  </a:extLst>
                </p:cNvPr>
                <p:cNvSpPr/>
                <p:nvPr/>
              </p:nvSpPr>
              <p:spPr>
                <a:xfrm>
                  <a:off x="6908827" y="4686541"/>
                  <a:ext cx="2824203" cy="97330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r>
                    <a:rPr lang="it-IT" sz="2000" b="0" dirty="0" err="1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calibration</a:t>
                  </a:r>
                  <a:r>
                    <a:rPr lang="it-IT" sz="2000" b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of </a:t>
                  </a:r>
                  <a:r>
                    <a:rPr lang="it-IT" sz="2000" b="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performance</a:t>
                  </a:r>
                  <a:r>
                    <a:rPr lang="it-IT" sz="2000" b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?</a:t>
                  </a:r>
                </a:p>
              </p:txBody>
            </p:sp>
            <p:cxnSp>
              <p:nvCxnSpPr>
                <p:cNvPr id="19" name="Connettore 2 18">
                  <a:extLst>
                    <a:ext uri="{FF2B5EF4-FFF2-40B4-BE49-F238E27FC236}">
                      <a16:creationId xmlns:a16="http://schemas.microsoft.com/office/drawing/2014/main" xmlns="" id="{F6DA8C25-851C-4EB7-965B-4F9391D4F8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43931" y="3901659"/>
                  <a:ext cx="906151" cy="1154215"/>
                </a:xfrm>
                <a:prstGeom prst="straightConnector1">
                  <a:avLst/>
                </a:prstGeom>
                <a:grpFill/>
                <a:ln w="28575">
                  <a:solidFill>
                    <a:srgbClr val="B0000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ttore 2 19">
                  <a:extLst>
                    <a:ext uri="{FF2B5EF4-FFF2-40B4-BE49-F238E27FC236}">
                      <a16:creationId xmlns:a16="http://schemas.microsoft.com/office/drawing/2014/main" xmlns="" id="{3018E10A-27E1-4112-B540-9037571DA457}"/>
                    </a:ext>
                  </a:extLst>
                </p:cNvPr>
                <p:cNvCxnSpPr>
                  <a:cxnSpLocks/>
                  <a:endCxn id="17" idx="6"/>
                </p:cNvCxnSpPr>
                <p:nvPr/>
              </p:nvCxnSpPr>
              <p:spPr>
                <a:xfrm flipH="1">
                  <a:off x="5099875" y="3902827"/>
                  <a:ext cx="936641" cy="828159"/>
                </a:xfrm>
                <a:prstGeom prst="straightConnector1">
                  <a:avLst/>
                </a:prstGeom>
                <a:grpFill/>
                <a:ln w="28575">
                  <a:solidFill>
                    <a:srgbClr val="B0000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Ovale 8">
                <a:extLst>
                  <a:ext uri="{FF2B5EF4-FFF2-40B4-BE49-F238E27FC236}">
                    <a16:creationId xmlns:a16="http://schemas.microsoft.com/office/drawing/2014/main" xmlns="" id="{35A4BDB8-1763-4267-ABDB-F88E2C1F005A}"/>
                  </a:ext>
                </a:extLst>
              </p:cNvPr>
              <p:cNvSpPr/>
              <p:nvPr/>
            </p:nvSpPr>
            <p:spPr>
              <a:xfrm>
                <a:off x="5643485" y="4620044"/>
                <a:ext cx="2358176" cy="101556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perception</a:t>
                </a:r>
                <a:r>
                  <a:rPr lang="it-IT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of cognitive load ?</a:t>
                </a:r>
              </a:p>
            </p:txBody>
          </p:sp>
          <p:cxnSp>
            <p:nvCxnSpPr>
              <p:cNvPr id="11" name="Connettore 2 10">
                <a:extLst>
                  <a:ext uri="{FF2B5EF4-FFF2-40B4-BE49-F238E27FC236}">
                    <a16:creationId xmlns:a16="http://schemas.microsoft.com/office/drawing/2014/main" xmlns="" id="{810B7529-E1CE-4061-9C39-5C27B6672D21}"/>
                  </a:ext>
                </a:extLst>
              </p:cNvPr>
              <p:cNvCxnSpPr>
                <a:cxnSpLocks/>
                <a:endCxn id="9" idx="7"/>
              </p:cNvCxnSpPr>
              <p:nvPr/>
            </p:nvCxnSpPr>
            <p:spPr>
              <a:xfrm flipH="1">
                <a:off x="7656313" y="3190024"/>
                <a:ext cx="553256" cy="1578746"/>
              </a:xfrm>
              <a:prstGeom prst="straightConnector1">
                <a:avLst/>
              </a:prstGeom>
              <a:grpFill/>
              <a:ln w="28575">
                <a:solidFill>
                  <a:srgbClr val="B0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Ovale 12">
                <a:extLst>
                  <a:ext uri="{FF2B5EF4-FFF2-40B4-BE49-F238E27FC236}">
                    <a16:creationId xmlns:a16="http://schemas.microsoft.com/office/drawing/2014/main" xmlns="" id="{566AF887-09DD-4284-AEC8-402954681034}"/>
                  </a:ext>
                </a:extLst>
              </p:cNvPr>
              <p:cNvSpPr/>
              <p:nvPr/>
            </p:nvSpPr>
            <p:spPr>
              <a:xfrm>
                <a:off x="6796141" y="5898907"/>
                <a:ext cx="3125530" cy="82740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text </a:t>
                </a:r>
                <a:r>
                  <a:rPr lang="it-IT" sz="2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comprehension</a:t>
                </a:r>
                <a:r>
                  <a:rPr lang="it-IT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</p:txBody>
          </p:sp>
          <p:cxnSp>
            <p:nvCxnSpPr>
              <p:cNvPr id="14" name="Connettore 2 13">
                <a:extLst>
                  <a:ext uri="{FF2B5EF4-FFF2-40B4-BE49-F238E27FC236}">
                    <a16:creationId xmlns:a16="http://schemas.microsoft.com/office/drawing/2014/main" xmlns="" id="{C92B0981-76E5-4893-AE41-80AB44FDD748}"/>
                  </a:ext>
                </a:extLst>
              </p:cNvPr>
              <p:cNvCxnSpPr>
                <a:cxnSpLocks/>
                <a:endCxn id="13" idx="0"/>
              </p:cNvCxnSpPr>
              <p:nvPr/>
            </p:nvCxnSpPr>
            <p:spPr>
              <a:xfrm>
                <a:off x="8209570" y="3190024"/>
                <a:ext cx="149336" cy="2708883"/>
              </a:xfrm>
              <a:prstGeom prst="straightConnector1">
                <a:avLst/>
              </a:prstGeom>
              <a:grpFill/>
              <a:ln w="28575">
                <a:solidFill>
                  <a:srgbClr val="B0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xmlns="" id="{269E2B55-D912-4F1B-8F77-8E686EBB163A}"/>
                </a:ext>
              </a:extLst>
            </p:cNvPr>
            <p:cNvSpPr txBox="1"/>
            <p:nvPr/>
          </p:nvSpPr>
          <p:spPr>
            <a:xfrm>
              <a:off x="5711709" y="1928534"/>
              <a:ext cx="4461672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it-IT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Do </a:t>
              </a:r>
              <a:r>
                <a:rPr lang="it-IT" sz="2000" b="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highlighting</a:t>
              </a:r>
              <a:r>
                <a:rPr lang="it-IT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and medium </a:t>
              </a:r>
              <a:r>
                <a:rPr lang="it-IT" sz="2000" b="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affect</a:t>
              </a:r>
              <a:r>
                <a:rPr lang="it-IT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20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secondary</a:t>
              </a:r>
              <a:r>
                <a:rPr lang="it-IT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 school </a:t>
              </a:r>
              <a:r>
                <a:rPr lang="it-IT" sz="20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students</a:t>
              </a:r>
              <a:r>
                <a:rPr lang="it-IT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’</a:t>
              </a:r>
            </a:p>
          </p:txBody>
        </p:sp>
      </p:grpSp>
      <p:sp>
        <p:nvSpPr>
          <p:cNvPr id="29" name="CasellaDiTesto 28"/>
          <p:cNvSpPr txBox="1"/>
          <p:nvPr/>
        </p:nvSpPr>
        <p:spPr>
          <a:xfrm>
            <a:off x="5304659" y="462717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it-IT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endParaRPr lang="it-IT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3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4294967295"/>
          </p:nvPr>
        </p:nvSpPr>
        <p:spPr>
          <a:xfrm>
            <a:off x="467544" y="1628775"/>
            <a:ext cx="7463606" cy="4525963"/>
          </a:xfrm>
        </p:spPr>
        <p:txBody>
          <a:bodyPr/>
          <a:lstStyle/>
          <a:p>
            <a:pPr marL="0" lvl="0" indent="0">
              <a:buNone/>
            </a:pPr>
            <a:r>
              <a:rPr 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Participants</a:t>
            </a:r>
            <a:endParaRPr lang="it-IT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152 seventh graders (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 = 86, </a:t>
            </a: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12.39)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from two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urban lower secondary schools in northern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Italy.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it-IT" sz="20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Texts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Two informational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texts: one about volcanoes, the other about earthquakes.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</a:p>
          <a:p>
            <a:pPr marL="0" lvl="0" indent="0">
              <a:buNone/>
            </a:pPr>
            <a:endParaRPr lang="en-US" sz="20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marL="0" lvl="0" indent="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Within-subjects: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each participant read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both texts,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one on paper and the other on a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a counterbalanced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en-US" sz="20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20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020272" y="370353"/>
            <a:ext cx="1550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endParaRPr lang="it-IT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4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1043608" y="1700808"/>
            <a:ext cx="72728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sz="2800" b="0" dirty="0">
              <a:solidFill>
                <a:srgbClr val="B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941211" y="353765"/>
            <a:ext cx="1735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it-IT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4141515" cy="393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710184" y="5806628"/>
            <a:ext cx="8433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Processing Time by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Highlighting 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Reading Medium</a:t>
            </a: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it-IT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06" y="1486693"/>
            <a:ext cx="137795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3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1043608" y="1700808"/>
            <a:ext cx="72728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sz="2800" b="0" dirty="0">
              <a:solidFill>
                <a:srgbClr val="B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941211" y="353765"/>
            <a:ext cx="1735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it-IT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032447" cy="427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tangolo 8"/>
          <p:cNvSpPr/>
          <p:nvPr/>
        </p:nvSpPr>
        <p:spPr>
          <a:xfrm>
            <a:off x="710184" y="5806628"/>
            <a:ext cx="8433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Literal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Comprehension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Highlighting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Reading Medium</a:t>
            </a: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it-IT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858" y="1484784"/>
            <a:ext cx="137795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39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1043608" y="1700808"/>
            <a:ext cx="72728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sz="2800" b="0" dirty="0">
              <a:solidFill>
                <a:srgbClr val="B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941211" y="353765"/>
            <a:ext cx="1735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it-IT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85"/>
          <a:stretch/>
        </p:blipFill>
        <p:spPr bwMode="auto">
          <a:xfrm>
            <a:off x="611560" y="1730291"/>
            <a:ext cx="7962478" cy="37770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581224" y="5661248"/>
            <a:ext cx="8433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Inferential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Comprehension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by Reading Medium (</a:t>
            </a:r>
            <a:r>
              <a:rPr lang="it-IT" sz="2400" b="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eft) and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Highlighting</a:t>
            </a:r>
            <a:r>
              <a:rPr lang="it-IT" sz="2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(Right).</a:t>
            </a:r>
            <a:endParaRPr lang="it-IT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72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1043608" y="1700808"/>
            <a:ext cx="72728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sz="2800" b="0" dirty="0">
              <a:solidFill>
                <a:srgbClr val="B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941211" y="353765"/>
            <a:ext cx="1735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it-IT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90092" y="6258321"/>
            <a:ext cx="8433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Calibration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bias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by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Highlighting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Reading Medium</a:t>
            </a: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it-IT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84659"/>
            <a:ext cx="4320480" cy="437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858" y="1563687"/>
            <a:ext cx="137795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4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95536" y="1628775"/>
            <a:ext cx="864096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700"/>
              </a:lnSpc>
              <a:defRPr/>
            </a:pPr>
            <a:endParaRPr lang="it-IT" altLang="it-IT" sz="30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1656719" y="404640"/>
            <a:ext cx="7380000" cy="691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3600" b="1" i="0" u="none" strike="noStrike" kern="1200" spc="0" dirty="0">
              <a:ln>
                <a:noFill/>
              </a:ln>
              <a:solidFill>
                <a:srgbClr val="FFFFFF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99592" y="465313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 bwMode="auto">
          <a:xfrm>
            <a:off x="323528" y="1556792"/>
            <a:ext cx="825390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rtlCol="0" anchor="t" anchorCtr="0">
            <a:noAutofit/>
          </a:bodyPr>
          <a:lstStyle/>
          <a:p>
            <a:pPr lvl="1" eaLnBrk="1" hangingPunct="1">
              <a:buClr>
                <a:srgbClr val="C00000"/>
              </a:buClr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Provide readers with opportunities to make sense of reading </a:t>
            </a:r>
          </a:p>
          <a:p>
            <a:pPr lvl="1" eaLnBrk="1" hangingPunct="1">
              <a:buClr>
                <a:srgbClr val="C00000"/>
              </a:buClr>
            </a:pP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	in digital environments.</a:t>
            </a:r>
          </a:p>
          <a:p>
            <a:pPr marL="342900" indent="-342900" eaLnBrk="1" hangingPunct="1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Such opportunities should lead young readers to start </a:t>
            </a:r>
          </a:p>
          <a:p>
            <a:pPr eaLnBrk="1" hangingPunct="1">
              <a:buClr>
                <a:srgbClr val="C00000"/>
              </a:buClr>
            </a:pP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	developing metacognitive awareness of what digital reading </a:t>
            </a:r>
          </a:p>
          <a:p>
            <a:pPr eaLnBrk="1" hangingPunct="1">
              <a:buClr>
                <a:srgbClr val="C00000"/>
              </a:buClr>
            </a:pP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	requires as compared to traditional reading. </a:t>
            </a:r>
          </a:p>
          <a:p>
            <a:pPr marL="342900" indent="-342900" eaLnBrk="1" hangingPunct="1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In-depth understanding of the effects of reading medium should </a:t>
            </a:r>
          </a:p>
          <a:p>
            <a:pPr lvl="1" eaLnBrk="1" hangingPunct="1">
              <a:buClr>
                <a:srgbClr val="C00000"/>
              </a:buClr>
            </a:pP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	consider</a:t>
            </a:r>
          </a:p>
          <a:p>
            <a:pPr eaLnBrk="1" hangingPunct="1">
              <a:buClr>
                <a:srgbClr val="C00000"/>
              </a:buClr>
            </a:pP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GB" sz="20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a wide range of grade levels</a:t>
            </a:r>
          </a:p>
          <a:p>
            <a:pPr eaLnBrk="1" hangingPunct="1">
              <a:buClr>
                <a:srgbClr val="C00000"/>
              </a:buClr>
            </a:pP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GB" sz="20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0" i="1" dirty="0">
                <a:latin typeface="Calibri" panose="020F0502020204030204" pitchFamily="34" charset="0"/>
                <a:cs typeface="Calibri" panose="020F0502020204030204" pitchFamily="34" charset="0"/>
              </a:rPr>
              <a:t>cold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2000" b="0" i="1" dirty="0">
                <a:latin typeface="Calibri" panose="020F0502020204030204" pitchFamily="34" charset="0"/>
                <a:cs typeface="Calibri" panose="020F0502020204030204" pitchFamily="34" charset="0"/>
              </a:rPr>
              <a:t>warm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 individual differences</a:t>
            </a:r>
          </a:p>
          <a:p>
            <a:pPr eaLnBrk="1" hangingPunct="1">
              <a:buClr>
                <a:srgbClr val="C00000"/>
              </a:buClr>
            </a:pP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GB" sz="20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 contextual factors</a:t>
            </a:r>
          </a:p>
          <a:p>
            <a:pPr lvl="1" eaLnBrk="1" hangingPunct="1">
              <a:buClr>
                <a:srgbClr val="C00000"/>
              </a:buClr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Clr>
                <a:srgbClr val="C00000"/>
              </a:buClr>
            </a:pP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GB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Clr>
                <a:srgbClr val="C00000"/>
              </a:buClr>
            </a:pPr>
            <a:endParaRPr lang="en-GB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C00000"/>
              </a:buClr>
            </a:pPr>
            <a:endParaRPr lang="it-IT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C00000"/>
              </a:buClr>
            </a:pPr>
            <a:endParaRPr lang="it-IT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C00000"/>
              </a:buClr>
            </a:pPr>
            <a:endParaRPr lang="it-IT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it-IT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it-IT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it-IT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it-IT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084168" y="404640"/>
            <a:ext cx="2666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eaLnBrk="1" hangingPunct="1">
              <a:buClr>
                <a:srgbClr val="C00000"/>
              </a:buClr>
            </a:pP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8884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 descr="SigilloLogoLAST_White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95536" y="1628800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Florit</a:t>
            </a:r>
            <a:r>
              <a:rPr lang="it-IT" sz="1600" b="0" dirty="0">
                <a:latin typeface="Calibri" panose="020F0502020204030204" pitchFamily="34" charset="0"/>
                <a:cs typeface="Calibri" panose="020F0502020204030204" pitchFamily="34" charset="0"/>
              </a:rPr>
              <a:t>, E. De </a:t>
            </a:r>
            <a:r>
              <a:rPr lang="it-IT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Carli</a:t>
            </a:r>
            <a:r>
              <a:rPr lang="it-IT" sz="1600" b="0" dirty="0">
                <a:latin typeface="Calibri" panose="020F0502020204030204" pitchFamily="34" charset="0"/>
                <a:cs typeface="Calibri" panose="020F0502020204030204" pitchFamily="34" charset="0"/>
              </a:rPr>
              <a:t>, P., Lavelli, E., &amp; Mason, L. (2022).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Digital reading in beginner readers: advantage or disadvantage for comprehension of narrative and informational linear texts? </a:t>
            </a:r>
            <a:r>
              <a:rPr lang="en-US" sz="1600" b="0" i="1" dirty="0">
                <a:latin typeface="Calibri" panose="020F0502020204030204" pitchFamily="34" charset="0"/>
                <a:cs typeface="Calibri" panose="020F0502020204030204" pitchFamily="34" charset="0"/>
              </a:rPr>
              <a:t>Journal of computer Assisted Learning. </a:t>
            </a:r>
            <a:r>
              <a:rPr lang="en-US" sz="1600" b="0" i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en-US" sz="1600" b="0" i="1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doi.org/10.1111/jcal.12754</a:t>
            </a:r>
            <a:endParaRPr lang="en-US" sz="1600" b="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6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Florit</a:t>
            </a:r>
            <a:r>
              <a:rPr lang="it-IT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E., De </a:t>
            </a:r>
            <a:r>
              <a:rPr lang="it-IT" sz="16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Carli</a:t>
            </a:r>
            <a:r>
              <a:rPr lang="it-IT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P., </a:t>
            </a:r>
            <a:r>
              <a:rPr lang="it-IT" sz="16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Rodà</a:t>
            </a:r>
            <a:r>
              <a:rPr lang="it-IT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A., Domenicale, S., &amp; Mason, L. (2022).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Precursors of Reading 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text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omprehension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rom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aper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screen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first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raders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it-IT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longitudinal study. </a:t>
            </a:r>
            <a:r>
              <a:rPr lang="en-US" sz="16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Reading and Writing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600" b="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</a:t>
            </a:r>
            <a:r>
              <a:rPr lang="it-IT" sz="1600" b="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doi.org/10.1007/s11145-022-10327-w</a:t>
            </a:r>
            <a:endParaRPr lang="it-IT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Ronconi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, A., Veronesi, V., Mason, L., </a:t>
            </a:r>
            <a:r>
              <a:rPr lang="en-US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Manzione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, L., </a:t>
            </a:r>
            <a:r>
              <a:rPr lang="en-US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Florit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, E., </a:t>
            </a:r>
            <a:r>
              <a:rPr lang="en-US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Anmarkrud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, Ø., &amp; </a:t>
            </a:r>
            <a:r>
              <a:rPr lang="en-US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Bråten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, I. (2022).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Effects of reading medium on the processing, comprehension, and calibration of adolescent readers. </a:t>
            </a:r>
            <a:r>
              <a:rPr lang="en-US" sz="1600" b="0" i="1" dirty="0">
                <a:latin typeface="Calibri" panose="020F0502020204030204" pitchFamily="34" charset="0"/>
                <a:cs typeface="Calibri" panose="020F0502020204030204" pitchFamily="34" charset="0"/>
              </a:rPr>
              <a:t>Computers &amp; Education,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185. </a:t>
            </a:r>
            <a:r>
              <a:rPr lang="en-US" sz="1600" b="0" i="1" dirty="0">
                <a:latin typeface="Calibri" panose="020F0502020204030204" pitchFamily="34" charset="0"/>
                <a:cs typeface="Calibri" panose="020F0502020204030204" pitchFamily="34" charset="0"/>
              </a:rPr>
              <a:t>Article 104520 </a:t>
            </a:r>
            <a:r>
              <a:rPr lang="en-US" sz="1600" b="0" i="1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</a:t>
            </a:r>
            <a:r>
              <a:rPr lang="en-US" sz="1600" b="0" i="1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doi.org/10.1016/j.compedu.2022.104520</a:t>
            </a:r>
            <a:endParaRPr lang="en-US" sz="1600" b="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Ronconi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A., </a:t>
            </a:r>
            <a:r>
              <a:rPr lang="en-US" sz="16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Camcagnì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A., &amp; Mason, L. (2023). </a:t>
            </a:r>
            <a:r>
              <a:rPr lang="it-IT" sz="1600" b="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highlighting</a:t>
            </a:r>
            <a:r>
              <a:rPr lang="it-IT" sz="1600" b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it-IT" sz="1600" b="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printed</a:t>
            </a:r>
            <a:r>
              <a:rPr lang="it-IT" sz="1600" b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</a:t>
            </a:r>
            <a:r>
              <a:rPr lang="it-IT" sz="1600" b="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</a:t>
            </a:r>
            <a:r>
              <a:rPr lang="it-IT" sz="1600" b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600" b="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reading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600" b="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effects</a:t>
            </a:r>
            <a:r>
              <a:rPr lang="it-IT" sz="1600" b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on </a:t>
            </a:r>
            <a:r>
              <a:rPr lang="it-IT" sz="1600" b="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reading</a:t>
            </a:r>
            <a:r>
              <a:rPr lang="it-IT" sz="1600" b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time, text </a:t>
            </a:r>
            <a:r>
              <a:rPr lang="it-IT" sz="1600" b="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comprehension</a:t>
            </a:r>
            <a:r>
              <a:rPr lang="it-IT" sz="1600" b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and metacognitive </a:t>
            </a:r>
            <a:r>
              <a:rPr lang="it-IT" sz="1600" b="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calibration</a:t>
            </a:r>
            <a:r>
              <a:rPr lang="it-IT" sz="1600" b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 </a:t>
            </a:r>
            <a:r>
              <a:rPr lang="it-IT" sz="1600" b="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comprehension</a:t>
            </a:r>
            <a:r>
              <a:rPr lang="it-IT" sz="1600" b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Paper presented at the conference of the Society for Text and Discourse (ST&amp;D), Oslo, June 28-30. </a:t>
            </a:r>
            <a:endParaRPr lang="it-IT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600" b="0" dirty="0"/>
          </a:p>
        </p:txBody>
      </p:sp>
    </p:spTree>
    <p:extLst>
      <p:ext uri="{BB962C8B-B14F-4D97-AF65-F5344CB8AC3E}">
        <p14:creationId xmlns:p14="http://schemas.microsoft.com/office/powerpoint/2010/main" val="562633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3568" y="1603673"/>
            <a:ext cx="820737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Reading is an </a:t>
            </a:r>
            <a: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universal 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task.</a:t>
            </a:r>
          </a:p>
          <a:p>
            <a:pPr marL="0" indent="0">
              <a:buNone/>
            </a:pP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GB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Comprehension of what 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we read is </a:t>
            </a:r>
            <a: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fundamental for learning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, entertainment, adjustment, </a:t>
            </a:r>
            <a: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survival.</a:t>
            </a:r>
          </a:p>
          <a:p>
            <a:pPr marL="0" indent="0">
              <a:buNone/>
            </a:pPr>
            <a:endParaRPr lang="en-GB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B0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Cognitive process of constructing meaning of text.</a:t>
            </a:r>
          </a:p>
          <a:p>
            <a:pPr marL="0" indent="0">
              <a:buClr>
                <a:srgbClr val="B00000"/>
              </a:buClr>
              <a:buSzPct val="120000"/>
              <a:buNone/>
            </a:pPr>
            <a:endParaRPr lang="en-GB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B0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 Higher-level cognitive process </a:t>
            </a:r>
          </a:p>
          <a:p>
            <a:pPr marL="0" indent="0">
              <a:buNone/>
            </a:pP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	operating on the outcomes of lower-level processes:</a:t>
            </a:r>
          </a:p>
          <a:p>
            <a:pPr marL="0" indent="0">
              <a:buNone/>
            </a:pP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			decoding / word recognition</a:t>
            </a:r>
          </a:p>
          <a:p>
            <a:pPr marL="0" indent="0">
              <a:buNone/>
            </a:pP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			sentences syntactic </a:t>
            </a:r>
            <a: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parsing</a:t>
            </a:r>
            <a:endParaRPr lang="en-GB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it-IT" altLang="it-IT" sz="2400" dirty="0" smtClean="0">
              <a:solidFill>
                <a:schemeClr val="bg2"/>
              </a:solidFill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 bwMode="auto">
          <a:xfrm>
            <a:off x="6554512" y="332656"/>
            <a:ext cx="2336431" cy="6480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2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Background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79" y="3275727"/>
            <a:ext cx="1367854" cy="165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473024" y="5229200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Elena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Florit</a:t>
            </a:r>
            <a:endParaRPr lang="it-IT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248511" y="3501008"/>
            <a:ext cx="2310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Angelica Ronconi</a:t>
            </a:r>
            <a:endParaRPr lang="it-IT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"/>
          <a:stretch/>
        </p:blipFill>
        <p:spPr>
          <a:xfrm rot="5400000">
            <a:off x="3660408" y="1630508"/>
            <a:ext cx="1814274" cy="1476164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216499" y="1550777"/>
            <a:ext cx="4282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 smtClean="0"/>
              <a:t>Thanks</a:t>
            </a:r>
            <a:r>
              <a:rPr lang="it-IT" sz="4000" dirty="0" smtClean="0"/>
              <a:t>   </a:t>
            </a:r>
            <a:endParaRPr lang="it-IT" sz="40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887181" y="4473864"/>
            <a:ext cx="1547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Bräten</a:t>
            </a:r>
            <a:endParaRPr lang="it-IT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60849"/>
            <a:ext cx="1187820" cy="179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CasellaDiTesto 22"/>
          <p:cNvSpPr txBox="1"/>
          <p:nvPr/>
        </p:nvSpPr>
        <p:spPr>
          <a:xfrm>
            <a:off x="3512612" y="6093295"/>
            <a:ext cx="197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Pietro De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Carli</a:t>
            </a:r>
            <a:endParaRPr lang="it-IT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610" y="4365103"/>
            <a:ext cx="1363607" cy="170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32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1043608" y="1700808"/>
            <a:ext cx="72728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sz="2800" b="0" dirty="0">
              <a:solidFill>
                <a:srgbClr val="B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62BE-3D73-4A01-BA89-ACCFB9FD93B1}" type="slidenum">
              <a:rPr lang="it-IT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51</a:t>
            </a:fld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3"/>
            <a:ext cx="5292427" cy="408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3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26493" y="1387748"/>
            <a:ext cx="7869560" cy="6731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Reading comprehension (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Kintsch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1998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539552" y="3701560"/>
            <a:ext cx="3600000" cy="12000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Text-base Model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539552" y="5054904"/>
            <a:ext cx="3600000" cy="1202395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Situation Model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4996381" y="5054720"/>
            <a:ext cx="3600000" cy="1202395"/>
          </a:xfrm>
          <a:prstGeom prst="roundRect">
            <a:avLst/>
          </a:prstGeom>
          <a:solidFill>
            <a:srgbClr val="FFFFF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endParaRPr lang="en-GB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Text-derived </a:t>
            </a:r>
            <a:r>
              <a:rPr lang="en-GB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propositions </a:t>
            </a:r>
            <a:r>
              <a:rPr lang="en-GB" b="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lang="en-GB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prior </a:t>
            </a:r>
            <a:r>
              <a:rPr lang="en-GB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</a:t>
            </a:r>
            <a:endParaRPr lang="en-US" b="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4996381" y="3701560"/>
            <a:ext cx="3600000" cy="120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0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Connected</a:t>
            </a:r>
            <a:r>
              <a:rPr lang="it-IT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network of </a:t>
            </a:r>
            <a:r>
              <a:rPr lang="it-IT" sz="20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propositions</a:t>
            </a:r>
            <a:r>
              <a:rPr lang="it-IT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derived</a:t>
            </a:r>
            <a:r>
              <a:rPr lang="it-IT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text</a:t>
            </a:r>
            <a:endParaRPr lang="it-IT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Freccia a destra rientrata 15"/>
          <p:cNvSpPr/>
          <p:nvPr/>
        </p:nvSpPr>
        <p:spPr bwMode="auto">
          <a:xfrm>
            <a:off x="4283968" y="4149080"/>
            <a:ext cx="540579" cy="432048"/>
          </a:xfrm>
          <a:prstGeom prst="notched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Freccia a destra rientrata 17"/>
          <p:cNvSpPr/>
          <p:nvPr/>
        </p:nvSpPr>
        <p:spPr bwMode="auto">
          <a:xfrm>
            <a:off x="4283968" y="5439894"/>
            <a:ext cx="540579" cy="432048"/>
          </a:xfrm>
          <a:prstGeom prst="notched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6273862" y="356089"/>
            <a:ext cx="2520280" cy="6480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2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Background 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5536" y="2060848"/>
            <a:ext cx="81773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mental </a:t>
            </a:r>
            <a: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representation 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that includes elements </a:t>
            </a:r>
            <a: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were stated explicitly in the text (bottom-up</a:t>
            </a:r>
            <a: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) and </a:t>
            </a:r>
            <a:r>
              <a:rPr lang="en-GB" sz="2000" b="0" i="1" dirty="0">
                <a:latin typeface="Calibri" panose="020F0502020204030204" pitchFamily="34" charset="0"/>
                <a:cs typeface="Calibri" panose="020F0502020204030204" pitchFamily="34" charset="0"/>
              </a:rPr>
              <a:t>inferences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 that resulted from the activation of prior knowledge (top-down</a:t>
            </a:r>
            <a: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GB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lnSpc>
                <a:spcPts val="2000"/>
              </a:lnSpc>
              <a:buNone/>
            </a:pPr>
            <a:endParaRPr lang="en-GB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lnSpc>
                <a:spcPts val="2000"/>
              </a:lnSpc>
              <a:buNone/>
            </a:pP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Inferences are necessary because no text is fully explicit.</a:t>
            </a:r>
          </a:p>
          <a:p>
            <a:pPr indent="0">
              <a:lnSpc>
                <a:spcPts val="2000"/>
              </a:lnSpc>
              <a:buNone/>
            </a:pP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60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auto">
          <a:xfrm>
            <a:off x="6554512" y="332656"/>
            <a:ext cx="2336431" cy="6480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2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Background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23780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476" y="4005064"/>
            <a:ext cx="227965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779912" y="2276872"/>
            <a:ext cx="4265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medium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affect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text </a:t>
            </a:r>
            <a:r>
              <a:rPr lang="it-IT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comprehension</a:t>
            </a:r>
            <a:r>
              <a:rPr lang="it-IT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it-IT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9040"/>
            <a:ext cx="401161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7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3568" y="1603673"/>
            <a:ext cx="820737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it-IT" sz="2400" dirty="0" smtClean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Meta-analyses: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it-IT" sz="2400" b="0" dirty="0" smtClean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	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it-IT" sz="2400" b="0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	</a:t>
            </a:r>
            <a:r>
              <a:rPr lang="en-US" altLang="it-IT" sz="2000" b="0" dirty="0" smtClean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Kong et al. (2018 – 17 studies): </a:t>
            </a:r>
            <a:r>
              <a:rPr lang="en-US" altLang="it-IT" sz="2000" b="0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paper </a:t>
            </a:r>
            <a:r>
              <a:rPr lang="en-US" altLang="it-IT" sz="2000" dirty="0">
                <a:solidFill>
                  <a:srgbClr val="C00000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&gt;</a:t>
            </a:r>
            <a:r>
              <a:rPr lang="en-US" altLang="it-IT" sz="2000" b="0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 screen </a:t>
            </a:r>
            <a:endParaRPr lang="en-US" altLang="it-IT" sz="2000" b="0" dirty="0" smtClean="0"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it-IT" sz="2000" b="0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	</a:t>
            </a:r>
            <a:endParaRPr lang="en-US" altLang="it-IT" sz="2000" b="0" dirty="0" smtClean="0"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it-IT" sz="2000" b="0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 </a:t>
            </a:r>
            <a:r>
              <a:rPr lang="en-US" altLang="it-IT" sz="2000" b="0" dirty="0" smtClean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	Delgado et al. (</a:t>
            </a:r>
            <a:r>
              <a:rPr lang="en-US" altLang="it-IT" sz="2000" b="0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2018 </a:t>
            </a:r>
            <a:r>
              <a:rPr lang="en-US" altLang="it-IT" sz="2000" b="0" dirty="0" smtClean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– 54 studies ): </a:t>
            </a:r>
            <a:r>
              <a:rPr lang="en-US" altLang="it-IT" sz="2000" b="0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paper </a:t>
            </a:r>
            <a:r>
              <a:rPr lang="en-US" altLang="it-IT" sz="2000" dirty="0">
                <a:solidFill>
                  <a:srgbClr val="C00000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&gt;</a:t>
            </a:r>
            <a:r>
              <a:rPr lang="en-US" altLang="it-IT" sz="2000" b="0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 </a:t>
            </a:r>
            <a:r>
              <a:rPr lang="en-US" altLang="it-IT" sz="2000" b="0" dirty="0" smtClean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screen for 	comprehension of expository text and under limited time frames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it-IT" sz="2000" b="0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	</a:t>
            </a:r>
            <a:endParaRPr lang="en-US" altLang="it-IT" sz="2000" b="0" dirty="0" smtClean="0"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it-IT" sz="2000" b="0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	</a:t>
            </a:r>
            <a:r>
              <a:rPr lang="en-US" altLang="it-IT" sz="2000" b="0" dirty="0" smtClean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Clinton et al. (</a:t>
            </a:r>
            <a:r>
              <a:rPr lang="en-US" altLang="it-IT" sz="2000" b="0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2019 </a:t>
            </a:r>
            <a:r>
              <a:rPr lang="en-US" altLang="it-IT" sz="2000" b="0" dirty="0" smtClean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– 33 studies): paper </a:t>
            </a:r>
            <a:r>
              <a:rPr lang="en-US" altLang="it-IT" sz="2000" dirty="0" smtClean="0">
                <a:solidFill>
                  <a:srgbClr val="C00000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&gt;</a:t>
            </a:r>
            <a:r>
              <a:rPr lang="en-US" altLang="it-IT" sz="2000" b="0" dirty="0" smtClean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 screen for comprehension 	of expository text and meta-comprehension (calibration)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it-IT" sz="2000" b="0" dirty="0"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it-IT" sz="2400" b="0" dirty="0" smtClean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Research is mainly based on data regarding university and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it-IT" sz="2400" b="0" dirty="0" smtClean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high-school students</a:t>
            </a:r>
            <a:endParaRPr lang="it-IT" altLang="it-IT" sz="2400" dirty="0" smtClean="0">
              <a:solidFill>
                <a:schemeClr val="bg2"/>
              </a:solidFill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 bwMode="auto">
          <a:xfrm>
            <a:off x="6273862" y="356089"/>
            <a:ext cx="2520280" cy="6480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2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Background 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7544" y="1628800"/>
            <a:ext cx="7991351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Why is text comprehension better when reading on paper?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endParaRPr lang="en-US" altLang="it-IT" sz="2000" i="1" dirty="0"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it-IT" sz="2000" i="1" dirty="0" smtClean="0"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it-IT" sz="2000" i="1" dirty="0" smtClean="0">
                <a:solidFill>
                  <a:srgbClr val="B3071B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Shallowing hypothesis  </a:t>
            </a:r>
            <a:r>
              <a:rPr lang="en-US" altLang="it-IT" sz="2000" b="0" dirty="0" smtClean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(</a:t>
            </a:r>
            <a:r>
              <a:rPr lang="en-US" altLang="it-IT" sz="2000" b="0" dirty="0" err="1" smtClean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Annisette</a:t>
            </a:r>
            <a:r>
              <a:rPr lang="en-US" altLang="it-IT" sz="2000" b="0" dirty="0" smtClean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 &amp; </a:t>
            </a:r>
            <a:r>
              <a:rPr lang="en-US" altLang="it-IT" sz="2000" b="0" dirty="0" err="1" smtClean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Lafreniere</a:t>
            </a:r>
            <a:r>
              <a:rPr lang="en-US" altLang="it-IT" sz="2000" b="0" dirty="0" smtClean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, 2017): </a:t>
            </a:r>
            <a:endParaRPr lang="en-GB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daily 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use of digital devices characterized by frequent </a:t>
            </a:r>
            <a: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multitasking 	and 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rapid interactions </a:t>
            </a:r>
            <a: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promotes 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a more superficial </a:t>
            </a:r>
            <a: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incomplete </a:t>
            </a:r>
            <a: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processing 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information.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GB" altLang="it-IT" sz="2000" b="0" dirty="0"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GB" altLang="it-IT" sz="2000" b="0" dirty="0"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GB" altLang="it-IT" sz="2000" b="0" dirty="0" smtClean="0"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GB" altLang="it-IT" sz="2000" b="0" dirty="0"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endParaRPr lang="en-GB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Such 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processing negatively affects reading comprehension as this cognitive activity requires focused attention for an extended period of time.</a:t>
            </a:r>
            <a:endParaRPr lang="it-IT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it-IT" sz="2000" b="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7" name="Callout con freccia in giù 6"/>
          <p:cNvSpPr/>
          <p:nvPr/>
        </p:nvSpPr>
        <p:spPr bwMode="auto">
          <a:xfrm>
            <a:off x="4012704" y="4149080"/>
            <a:ext cx="1080120" cy="936104"/>
          </a:xfrm>
          <a:prstGeom prst="downArrowCallout">
            <a:avLst/>
          </a:prstGeom>
          <a:solidFill>
            <a:srgbClr val="B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6765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73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20355</TotalTime>
  <Words>1587</Words>
  <Application>Microsoft Office PowerPoint</Application>
  <PresentationFormat>Presentazione su schermo (4:3)</PresentationFormat>
  <Paragraphs>437</Paragraphs>
  <Slides>51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52" baseType="lpstr"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Reading comprehension (Kintsch, 1998)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degli Studi di Padova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utentecia1</dc:creator>
  <cp:lastModifiedBy>Lucia Mason</cp:lastModifiedBy>
  <cp:revision>3168</cp:revision>
  <cp:lastPrinted>2018-06-13T17:35:55Z</cp:lastPrinted>
  <dcterms:created xsi:type="dcterms:W3CDTF">2007-03-01T10:31:45Z</dcterms:created>
  <dcterms:modified xsi:type="dcterms:W3CDTF">2023-06-20T22:13:07Z</dcterms:modified>
</cp:coreProperties>
</file>